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5"/>
  </p:handout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29" r:id="rId31"/>
    <p:sldId id="330" r:id="rId32"/>
    <p:sldId id="285" r:id="rId33"/>
    <p:sldId id="287" r:id="rId34"/>
    <p:sldId id="288" r:id="rId35"/>
    <p:sldId id="286" r:id="rId36"/>
    <p:sldId id="290" r:id="rId37"/>
    <p:sldId id="289" r:id="rId38"/>
    <p:sldId id="291" r:id="rId39"/>
    <p:sldId id="292" r:id="rId40"/>
    <p:sldId id="293" r:id="rId41"/>
    <p:sldId id="294" r:id="rId42"/>
    <p:sldId id="295" r:id="rId43"/>
    <p:sldId id="296" r:id="rId44"/>
    <p:sldId id="298" r:id="rId45"/>
    <p:sldId id="297" r:id="rId46"/>
    <p:sldId id="299" r:id="rId47"/>
    <p:sldId id="300" r:id="rId48"/>
    <p:sldId id="303" r:id="rId49"/>
    <p:sldId id="301" r:id="rId50"/>
    <p:sldId id="304" r:id="rId51"/>
    <p:sldId id="305" r:id="rId52"/>
    <p:sldId id="302"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6" r:id="rId69"/>
    <p:sldId id="327" r:id="rId70"/>
    <p:sldId id="322" r:id="rId71"/>
    <p:sldId id="323" r:id="rId72"/>
    <p:sldId id="324" r:id="rId73"/>
    <p:sldId id="325" r:id="rId7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FBBA706-6A42-4C18-95C1-E563D73AE3AC}" type="datetimeFigureOut">
              <a:rPr lang="en-US" smtClean="0"/>
              <a:t>10/17/2018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F286FAA-8025-4B2B-AC3B-9FC5FFCFE6FE}" type="slidenum">
              <a:rPr lang="en-US" smtClean="0"/>
              <a:t>‹#›</a:t>
            </a:fld>
            <a:endParaRPr lang="en-US"/>
          </a:p>
        </p:txBody>
      </p:sp>
    </p:spTree>
    <p:extLst>
      <p:ext uri="{BB962C8B-B14F-4D97-AF65-F5344CB8AC3E}">
        <p14:creationId xmlns:p14="http://schemas.microsoft.com/office/powerpoint/2010/main" val="16837528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9461052-6B85-4A9E-B9F8-23796BEEE2E1}" type="datetimeFigureOut">
              <a:rPr lang="en-US" smtClean="0"/>
              <a:t>10/17/2018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493CEEE-067F-47E5-9952-2F1E709033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461052-6B85-4A9E-B9F8-23796BEEE2E1}" type="datetimeFigureOut">
              <a:rPr lang="en-US" smtClean="0"/>
              <a:t>10/17/2018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93CEEE-067F-47E5-9952-2F1E709033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461052-6B85-4A9E-B9F8-23796BEEE2E1}" type="datetimeFigureOut">
              <a:rPr lang="en-US" smtClean="0"/>
              <a:t>10/17/2018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93CEEE-067F-47E5-9952-2F1E709033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9461052-6B85-4A9E-B9F8-23796BEEE2E1}" type="datetimeFigureOut">
              <a:rPr lang="en-US" smtClean="0"/>
              <a:t>10/17/2018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93CEEE-067F-47E5-9952-2F1E7090333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9461052-6B85-4A9E-B9F8-23796BEEE2E1}" type="datetimeFigureOut">
              <a:rPr lang="en-US" smtClean="0"/>
              <a:t>10/17/2018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493CEEE-067F-47E5-9952-2F1E7090333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9461052-6B85-4A9E-B9F8-23796BEEE2E1}" type="datetimeFigureOut">
              <a:rPr lang="en-US" smtClean="0"/>
              <a:t>10/17/2018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93CEEE-067F-47E5-9952-2F1E7090333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9461052-6B85-4A9E-B9F8-23796BEEE2E1}" type="datetimeFigureOut">
              <a:rPr lang="en-US" smtClean="0"/>
              <a:t>10/17/2018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493CEEE-067F-47E5-9952-2F1E709033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9461052-6B85-4A9E-B9F8-23796BEEE2E1}" type="datetimeFigureOut">
              <a:rPr lang="en-US" smtClean="0"/>
              <a:t>10/17/2018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493CEEE-067F-47E5-9952-2F1E7090333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9461052-6B85-4A9E-B9F8-23796BEEE2E1}" type="datetimeFigureOut">
              <a:rPr lang="en-US" smtClean="0"/>
              <a:t>10/17/2018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493CEEE-067F-47E5-9952-2F1E709033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9461052-6B85-4A9E-B9F8-23796BEEE2E1}" type="datetimeFigureOut">
              <a:rPr lang="en-US" smtClean="0"/>
              <a:t>10/17/2018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493CEEE-067F-47E5-9952-2F1E709033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9461052-6B85-4A9E-B9F8-23796BEEE2E1}" type="datetimeFigureOut">
              <a:rPr lang="en-US" smtClean="0"/>
              <a:t>10/17/2018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493CEEE-067F-47E5-9952-2F1E7090333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9461052-6B85-4A9E-B9F8-23796BEEE2E1}" type="datetimeFigureOut">
              <a:rPr lang="en-US" smtClean="0"/>
              <a:t>10/17/2018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93CEEE-067F-47E5-9952-2F1E7090333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5</a:t>
            </a:r>
            <a:endParaRPr lang="en-US" dirty="0"/>
          </a:p>
        </p:txBody>
      </p:sp>
      <p:sp>
        <p:nvSpPr>
          <p:cNvPr id="3" name="Subtitle 2"/>
          <p:cNvSpPr>
            <a:spLocks noGrp="1"/>
          </p:cNvSpPr>
          <p:nvPr>
            <p:ph type="subTitle" idx="1"/>
          </p:nvPr>
        </p:nvSpPr>
        <p:spPr/>
        <p:txBody>
          <a:bodyPr/>
          <a:lstStyle/>
          <a:p>
            <a:r>
              <a:rPr lang="en-US" dirty="0" smtClean="0"/>
              <a:t>Introduction to Living Things</a:t>
            </a:r>
            <a:endParaRPr lang="en-US" dirty="0"/>
          </a:p>
        </p:txBody>
      </p:sp>
    </p:spTree>
    <p:extLst>
      <p:ext uri="{BB962C8B-B14F-4D97-AF65-F5344CB8AC3E}">
        <p14:creationId xmlns:p14="http://schemas.microsoft.com/office/powerpoint/2010/main" val="263639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Organisms get energy from taking in and breaking down materials.</a:t>
            </a:r>
            <a:br>
              <a:rPr lang="en-US" dirty="0" smtClean="0"/>
            </a:br>
            <a:endParaRPr lang="en-US" dirty="0" smtClean="0"/>
          </a:p>
          <a:p>
            <a:r>
              <a:rPr lang="en-US" dirty="0" smtClean="0"/>
              <a:t>The combination of chemical reactions through which an organism builds up or breaks down materials is called </a:t>
            </a:r>
            <a:r>
              <a:rPr lang="en-US" b="1" i="1" u="sng" dirty="0" smtClean="0"/>
              <a:t>metabolism</a:t>
            </a:r>
            <a:r>
              <a:rPr lang="en-US" dirty="0" smtClean="0"/>
              <a:t>.</a:t>
            </a:r>
            <a:endParaRPr lang="en-US" dirty="0"/>
          </a:p>
        </p:txBody>
      </p:sp>
      <p:sp>
        <p:nvSpPr>
          <p:cNvPr id="3" name="Title 2"/>
          <p:cNvSpPr>
            <a:spLocks noGrp="1"/>
          </p:cNvSpPr>
          <p:nvPr>
            <p:ph type="title"/>
          </p:nvPr>
        </p:nvSpPr>
        <p:spPr/>
        <p:txBody>
          <a:bodyPr/>
          <a:lstStyle/>
          <a:p>
            <a:r>
              <a:rPr lang="en-US" dirty="0" smtClean="0"/>
              <a:t>Energy Use</a:t>
            </a:r>
            <a:endParaRPr lang="en-US" dirty="0"/>
          </a:p>
        </p:txBody>
      </p:sp>
    </p:spTree>
    <p:extLst>
      <p:ext uri="{BB962C8B-B14F-4D97-AF65-F5344CB8AC3E}">
        <p14:creationId xmlns:p14="http://schemas.microsoft.com/office/powerpoint/2010/main" val="3017030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the figure to question on </a:t>
            </a:r>
            <a:r>
              <a:rPr lang="en-US" dirty="0" err="1" smtClean="0"/>
              <a:t>pg</a:t>
            </a:r>
            <a:r>
              <a:rPr lang="en-US" dirty="0" smtClean="0"/>
              <a:t> 160</a:t>
            </a:r>
            <a:endParaRPr lang="en-US" dirty="0"/>
          </a:p>
        </p:txBody>
      </p:sp>
      <p:sp>
        <p:nvSpPr>
          <p:cNvPr id="3" name="Title 2"/>
          <p:cNvSpPr>
            <a:spLocks noGrp="1"/>
          </p:cNvSpPr>
          <p:nvPr>
            <p:ph type="title"/>
          </p:nvPr>
        </p:nvSpPr>
        <p:spPr/>
        <p:txBody>
          <a:bodyPr/>
          <a:lstStyle/>
          <a:p>
            <a:r>
              <a:rPr lang="en-US" dirty="0" smtClean="0"/>
              <a:t>Partner read </a:t>
            </a:r>
            <a:r>
              <a:rPr lang="en-US" dirty="0" err="1" smtClean="0"/>
              <a:t>pg</a:t>
            </a:r>
            <a:r>
              <a:rPr lang="en-US" dirty="0" smtClean="0"/>
              <a:t> 160</a:t>
            </a:r>
            <a:endParaRPr lang="en-US" dirty="0"/>
          </a:p>
        </p:txBody>
      </p:sp>
    </p:spTree>
    <p:extLst>
      <p:ext uri="{BB962C8B-B14F-4D97-AF65-F5344CB8AC3E}">
        <p14:creationId xmlns:p14="http://schemas.microsoft.com/office/powerpoint/2010/main" val="328460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possible answer: Reproduction; some nonliving things are also made of chemicals, use energy, or respond to their surroundings, but they cannot reproduce.</a:t>
            </a:r>
            <a:endParaRPr lang="en-US" dirty="0"/>
          </a:p>
        </p:txBody>
      </p:sp>
      <p:sp>
        <p:nvSpPr>
          <p:cNvPr id="3" name="Title 2"/>
          <p:cNvSpPr>
            <a:spLocks noGrp="1"/>
          </p:cNvSpPr>
          <p:nvPr>
            <p:ph type="title"/>
          </p:nvPr>
        </p:nvSpPr>
        <p:spPr/>
        <p:txBody>
          <a:bodyPr/>
          <a:lstStyle/>
          <a:p>
            <a:r>
              <a:rPr lang="en-US" dirty="0"/>
              <a:t>Partner read </a:t>
            </a:r>
            <a:r>
              <a:rPr lang="en-US" dirty="0" err="1"/>
              <a:t>pg</a:t>
            </a:r>
            <a:r>
              <a:rPr lang="en-US" dirty="0"/>
              <a:t> </a:t>
            </a:r>
            <a:r>
              <a:rPr lang="en-US" dirty="0" smtClean="0"/>
              <a:t>160 Answer</a:t>
            </a:r>
            <a:endParaRPr lang="en-US" dirty="0"/>
          </a:p>
        </p:txBody>
      </p:sp>
    </p:spTree>
    <p:extLst>
      <p:ext uri="{BB962C8B-B14F-4D97-AF65-F5344CB8AC3E}">
        <p14:creationId xmlns:p14="http://schemas.microsoft.com/office/powerpoint/2010/main" val="172187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Characteristics of Living Things video</a:t>
            </a:r>
            <a:endParaRPr lang="en-US" dirty="0"/>
          </a:p>
        </p:txBody>
      </p:sp>
      <p:sp>
        <p:nvSpPr>
          <p:cNvPr id="3" name="Title 2"/>
          <p:cNvSpPr>
            <a:spLocks noGrp="1"/>
          </p:cNvSpPr>
          <p:nvPr>
            <p:ph type="title"/>
          </p:nvPr>
        </p:nvSpPr>
        <p:spPr/>
        <p:txBody>
          <a:bodyPr/>
          <a:lstStyle/>
          <a:p>
            <a:r>
              <a:rPr lang="en-US" dirty="0" smtClean="0"/>
              <a:t>Video Time</a:t>
            </a:r>
            <a:endParaRPr lang="en-US" dirty="0"/>
          </a:p>
        </p:txBody>
      </p:sp>
    </p:spTree>
    <p:extLst>
      <p:ext uri="{BB962C8B-B14F-4D97-AF65-F5344CB8AC3E}">
        <p14:creationId xmlns:p14="http://schemas.microsoft.com/office/powerpoint/2010/main" val="30397899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questions 1a, b, and c</a:t>
            </a:r>
            <a:endParaRPr lang="en-US" dirty="0"/>
          </a:p>
        </p:txBody>
      </p:sp>
      <p:sp>
        <p:nvSpPr>
          <p:cNvPr id="3" name="Title 2"/>
          <p:cNvSpPr>
            <a:spLocks noGrp="1"/>
          </p:cNvSpPr>
          <p:nvPr>
            <p:ph type="title"/>
          </p:nvPr>
        </p:nvSpPr>
        <p:spPr/>
        <p:txBody>
          <a:bodyPr/>
          <a:lstStyle/>
          <a:p>
            <a:r>
              <a:rPr lang="en-US" dirty="0" smtClean="0"/>
              <a:t>Partner read 161 </a:t>
            </a:r>
            <a:endParaRPr lang="en-US" dirty="0"/>
          </a:p>
        </p:txBody>
      </p:sp>
    </p:spTree>
    <p:extLst>
      <p:ext uri="{BB962C8B-B14F-4D97-AF65-F5344CB8AC3E}">
        <p14:creationId xmlns:p14="http://schemas.microsoft.com/office/powerpoint/2010/main" val="3271419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1a; stimulus</a:t>
            </a:r>
          </a:p>
          <a:p>
            <a:r>
              <a:rPr lang="en-US" dirty="0" smtClean="0"/>
              <a:t>1b; response to surroundings</a:t>
            </a:r>
          </a:p>
          <a:p>
            <a:r>
              <a:rPr lang="en-US" dirty="0" smtClean="0"/>
              <a:t>1c; sample; they have all of the characteristics of life. Although many living things move, movement is not a characteristic of life.</a:t>
            </a:r>
            <a:endParaRPr lang="en-US" dirty="0"/>
          </a:p>
        </p:txBody>
      </p:sp>
      <p:sp>
        <p:nvSpPr>
          <p:cNvPr id="3" name="Title 2"/>
          <p:cNvSpPr>
            <a:spLocks noGrp="1"/>
          </p:cNvSpPr>
          <p:nvPr>
            <p:ph type="title"/>
          </p:nvPr>
        </p:nvSpPr>
        <p:spPr/>
        <p:txBody>
          <a:bodyPr/>
          <a:lstStyle/>
          <a:p>
            <a:r>
              <a:rPr lang="en-US" dirty="0"/>
              <a:t>Partner read 161 </a:t>
            </a:r>
          </a:p>
        </p:txBody>
      </p:sp>
    </p:spTree>
    <p:extLst>
      <p:ext uri="{BB962C8B-B14F-4D97-AF65-F5344CB8AC3E}">
        <p14:creationId xmlns:p14="http://schemas.microsoft.com/office/powerpoint/2010/main" val="2267628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Look at </a:t>
            </a:r>
            <a:r>
              <a:rPr lang="en-US" dirty="0" err="1" smtClean="0">
                <a:solidFill>
                  <a:srgbClr val="FF0000"/>
                </a:solidFill>
              </a:rPr>
              <a:t>pg</a:t>
            </a:r>
            <a:r>
              <a:rPr lang="en-US" dirty="0" smtClean="0">
                <a:solidFill>
                  <a:srgbClr val="FF0000"/>
                </a:solidFill>
              </a:rPr>
              <a:t> 161 and the plant picture</a:t>
            </a:r>
          </a:p>
          <a:p>
            <a:endParaRPr lang="en-US" dirty="0"/>
          </a:p>
          <a:p>
            <a:r>
              <a:rPr lang="en-US" dirty="0" smtClean="0"/>
              <a:t>All organisms react to changes in their environment. A change in an organism’s surroundings that causes the organism to react is called a </a:t>
            </a:r>
            <a:r>
              <a:rPr lang="en-US" b="1" dirty="0" smtClean="0"/>
              <a:t>stimulus</a:t>
            </a:r>
            <a:r>
              <a:rPr lang="en-US" dirty="0" smtClean="0"/>
              <a:t>.</a:t>
            </a:r>
          </a:p>
          <a:p>
            <a:endParaRPr lang="en-US" dirty="0"/>
          </a:p>
        </p:txBody>
      </p:sp>
      <p:sp>
        <p:nvSpPr>
          <p:cNvPr id="3" name="Title 2"/>
          <p:cNvSpPr>
            <a:spLocks noGrp="1"/>
          </p:cNvSpPr>
          <p:nvPr>
            <p:ph type="title"/>
          </p:nvPr>
        </p:nvSpPr>
        <p:spPr/>
        <p:txBody>
          <a:bodyPr>
            <a:normAutofit fontScale="90000"/>
          </a:bodyPr>
          <a:lstStyle/>
          <a:p>
            <a:r>
              <a:rPr lang="en-US" dirty="0" smtClean="0"/>
              <a:t>Response to surroundings (stimuli)</a:t>
            </a:r>
            <a:endParaRPr lang="en-US" dirty="0"/>
          </a:p>
        </p:txBody>
      </p:sp>
    </p:spTree>
    <p:extLst>
      <p:ext uri="{BB962C8B-B14F-4D97-AF65-F5344CB8AC3E}">
        <p14:creationId xmlns:p14="http://schemas.microsoft.com/office/powerpoint/2010/main" val="3443186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organism reacts to a stimulus with a </a:t>
            </a:r>
            <a:r>
              <a:rPr lang="en-US" b="1" dirty="0" smtClean="0"/>
              <a:t>response</a:t>
            </a:r>
            <a:r>
              <a:rPr lang="en-US" dirty="0" smtClean="0"/>
              <a:t> – an action or a change in behavior. Example on </a:t>
            </a:r>
            <a:r>
              <a:rPr lang="en-US" dirty="0" err="1" smtClean="0"/>
              <a:t>pg</a:t>
            </a:r>
            <a:r>
              <a:rPr lang="en-US" dirty="0" smtClean="0"/>
              <a:t> 161</a:t>
            </a:r>
          </a:p>
          <a:p>
            <a:pPr marL="109728" indent="0">
              <a:buNone/>
            </a:pPr>
            <a:endParaRPr lang="en-US" dirty="0" smtClean="0"/>
          </a:p>
          <a:p>
            <a:r>
              <a:rPr lang="en-US" dirty="0" smtClean="0">
                <a:solidFill>
                  <a:srgbClr val="FF0000"/>
                </a:solidFill>
              </a:rPr>
              <a:t>i.e. runny nose dog chase example</a:t>
            </a:r>
          </a:p>
          <a:p>
            <a:endParaRPr lang="en-US" dirty="0"/>
          </a:p>
        </p:txBody>
      </p:sp>
      <p:sp>
        <p:nvSpPr>
          <p:cNvPr id="3" name="Title 2"/>
          <p:cNvSpPr>
            <a:spLocks noGrp="1"/>
          </p:cNvSpPr>
          <p:nvPr>
            <p:ph type="title"/>
          </p:nvPr>
        </p:nvSpPr>
        <p:spPr/>
        <p:txBody>
          <a:bodyPr>
            <a:normAutofit fontScale="90000"/>
          </a:bodyPr>
          <a:lstStyle/>
          <a:p>
            <a:r>
              <a:rPr lang="en-US" dirty="0"/>
              <a:t>Response to surroundings (stimuli)</a:t>
            </a:r>
          </a:p>
        </p:txBody>
      </p:sp>
    </p:spTree>
    <p:extLst>
      <p:ext uri="{BB962C8B-B14F-4D97-AF65-F5344CB8AC3E}">
        <p14:creationId xmlns:p14="http://schemas.microsoft.com/office/powerpoint/2010/main" val="3744656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living things grow and develop. Growth is the process of becoming larger.</a:t>
            </a:r>
          </a:p>
          <a:p>
            <a:endParaRPr lang="en-US" dirty="0"/>
          </a:p>
          <a:p>
            <a:r>
              <a:rPr lang="en-US" dirty="0" smtClean="0"/>
              <a:t>Development is the process of change that occurs during an organism’s life, producing a more complex organism.</a:t>
            </a:r>
            <a:endParaRPr lang="en-US" dirty="0"/>
          </a:p>
        </p:txBody>
      </p:sp>
      <p:sp>
        <p:nvSpPr>
          <p:cNvPr id="3" name="Title 2"/>
          <p:cNvSpPr>
            <a:spLocks noGrp="1"/>
          </p:cNvSpPr>
          <p:nvPr>
            <p:ph type="title"/>
          </p:nvPr>
        </p:nvSpPr>
        <p:spPr/>
        <p:txBody>
          <a:bodyPr/>
          <a:lstStyle/>
          <a:p>
            <a:r>
              <a:rPr lang="en-US" dirty="0" smtClean="0"/>
              <a:t>Growth and Development</a:t>
            </a:r>
            <a:endParaRPr lang="en-US" dirty="0"/>
          </a:p>
        </p:txBody>
      </p:sp>
    </p:spTree>
    <p:extLst>
      <p:ext uri="{BB962C8B-B14F-4D97-AF65-F5344CB8AC3E}">
        <p14:creationId xmlns:p14="http://schemas.microsoft.com/office/powerpoint/2010/main" val="1080940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Another characteristic of organisms is the ability to reproduce, or produce offspring that are similar to the parents</a:t>
            </a:r>
          </a:p>
          <a:p>
            <a:endParaRPr lang="en-US" dirty="0"/>
          </a:p>
          <a:p>
            <a:r>
              <a:rPr lang="en-US" dirty="0" smtClean="0"/>
              <a:t>Organisms reproduce in different ways.</a:t>
            </a:r>
          </a:p>
          <a:p>
            <a:endParaRPr lang="en-US" dirty="0"/>
          </a:p>
          <a:p>
            <a:r>
              <a:rPr lang="en-US" b="1" dirty="0" smtClean="0"/>
              <a:t>Asexual reproduction </a:t>
            </a:r>
            <a:r>
              <a:rPr lang="en-US" dirty="0" smtClean="0"/>
              <a:t>involves only one parent and produces offspring that are identical to the parent.</a:t>
            </a:r>
          </a:p>
          <a:p>
            <a:endParaRPr lang="en-US" dirty="0" smtClean="0"/>
          </a:p>
          <a:p>
            <a:r>
              <a:rPr lang="en-US" b="1" dirty="0" smtClean="0"/>
              <a:t>Sexual reproduction </a:t>
            </a:r>
            <a:r>
              <a:rPr lang="en-US" dirty="0" smtClean="0"/>
              <a:t>involves two parents and combines their genetic material to produce a new organism that differs from both parents. </a:t>
            </a:r>
            <a:endParaRPr lang="en-US" dirty="0"/>
          </a:p>
        </p:txBody>
      </p:sp>
      <p:sp>
        <p:nvSpPr>
          <p:cNvPr id="3" name="Title 2"/>
          <p:cNvSpPr>
            <a:spLocks noGrp="1"/>
          </p:cNvSpPr>
          <p:nvPr>
            <p:ph type="title"/>
          </p:nvPr>
        </p:nvSpPr>
        <p:spPr/>
        <p:txBody>
          <a:bodyPr/>
          <a:lstStyle/>
          <a:p>
            <a:r>
              <a:rPr lang="en-US" dirty="0" smtClean="0"/>
              <a:t>Reproduction</a:t>
            </a:r>
            <a:endParaRPr lang="en-US" dirty="0"/>
          </a:p>
        </p:txBody>
      </p:sp>
    </p:spTree>
    <p:extLst>
      <p:ext uri="{BB962C8B-B14F-4D97-AF65-F5344CB8AC3E}">
        <p14:creationId xmlns:p14="http://schemas.microsoft.com/office/powerpoint/2010/main" val="2850476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Stop Mr. Vitale we need to do the my planet dairy on page one hundred and fifty 8</a:t>
            </a:r>
            <a:endParaRPr lang="en-US" dirty="0"/>
          </a:p>
        </p:txBody>
      </p:sp>
      <p:pic>
        <p:nvPicPr>
          <p:cNvPr id="1026" name="Picture 2" descr="C:\Users\JVITALE\AppData\Local\Microsoft\Windows\Temporary Internet Files\Content.IE5\3U420CZA\MC900434720[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1371600"/>
            <a:ext cx="54864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41798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Living things arise from other living things through reproduction.</a:t>
            </a:r>
          </a:p>
          <a:p>
            <a:endParaRPr lang="en-US" dirty="0"/>
          </a:p>
          <a:p>
            <a:r>
              <a:rPr lang="en-US" dirty="0" smtClean="0"/>
              <a:t>400 “</a:t>
            </a:r>
            <a:r>
              <a:rPr lang="en-US" dirty="0" err="1" smtClean="0"/>
              <a:t>ya</a:t>
            </a:r>
            <a:r>
              <a:rPr lang="en-US" dirty="0" smtClean="0"/>
              <a:t>” people believed that life could appear from nonliving material. </a:t>
            </a:r>
          </a:p>
          <a:p>
            <a:pPr lvl="1"/>
            <a:r>
              <a:rPr lang="en-US" dirty="0" smtClean="0"/>
              <a:t>For example; old meat and flies </a:t>
            </a:r>
            <a:r>
              <a:rPr lang="en-US" dirty="0" err="1" smtClean="0"/>
              <a:t>pg</a:t>
            </a:r>
            <a:r>
              <a:rPr lang="en-US" dirty="0" smtClean="0"/>
              <a:t> 162</a:t>
            </a:r>
          </a:p>
          <a:p>
            <a:pPr lvl="1"/>
            <a:endParaRPr lang="en-US" dirty="0"/>
          </a:p>
          <a:p>
            <a:pPr lvl="1"/>
            <a:r>
              <a:rPr lang="en-US" dirty="0" smtClean="0"/>
              <a:t>The mistake idea that living things can arise from nonliving sources is called spontaneous generation.</a:t>
            </a:r>
          </a:p>
          <a:p>
            <a:pPr lvl="2"/>
            <a:r>
              <a:rPr lang="en-US" dirty="0" smtClean="0"/>
              <a:t>Took hundreds of years of experiments to convince people that spontaneous generation does not occur.</a:t>
            </a:r>
            <a:endParaRPr lang="en-US" dirty="0"/>
          </a:p>
        </p:txBody>
      </p:sp>
      <p:sp>
        <p:nvSpPr>
          <p:cNvPr id="3" name="Title 2"/>
          <p:cNvSpPr>
            <a:spLocks noGrp="1"/>
          </p:cNvSpPr>
          <p:nvPr>
            <p:ph type="title"/>
          </p:nvPr>
        </p:nvSpPr>
        <p:spPr/>
        <p:txBody>
          <a:bodyPr>
            <a:normAutofit fontScale="90000"/>
          </a:bodyPr>
          <a:lstStyle/>
          <a:p>
            <a:r>
              <a:rPr lang="en-US" dirty="0" smtClean="0"/>
              <a:t>Where do living things come from? </a:t>
            </a:r>
            <a:endParaRPr lang="en-US" dirty="0"/>
          </a:p>
        </p:txBody>
      </p:sp>
    </p:spTree>
    <p:extLst>
      <p:ext uri="{BB962C8B-B14F-4D97-AF65-F5344CB8AC3E}">
        <p14:creationId xmlns:p14="http://schemas.microsoft.com/office/powerpoint/2010/main" val="1873696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After you read look at figure three and answer questions 1&amp;2</a:t>
            </a:r>
            <a:endParaRPr lang="en-US" dirty="0"/>
          </a:p>
        </p:txBody>
      </p:sp>
      <p:sp>
        <p:nvSpPr>
          <p:cNvPr id="3" name="Title 2"/>
          <p:cNvSpPr>
            <a:spLocks noGrp="1"/>
          </p:cNvSpPr>
          <p:nvPr>
            <p:ph type="title"/>
          </p:nvPr>
        </p:nvSpPr>
        <p:spPr/>
        <p:txBody>
          <a:bodyPr/>
          <a:lstStyle/>
          <a:p>
            <a:r>
              <a:rPr lang="en-US" dirty="0" smtClean="0"/>
              <a:t>Partner read </a:t>
            </a:r>
            <a:r>
              <a:rPr lang="en-US" dirty="0" err="1" smtClean="0"/>
              <a:t>pg</a:t>
            </a:r>
            <a:r>
              <a:rPr lang="en-US" dirty="0" smtClean="0"/>
              <a:t> 162 </a:t>
            </a:r>
            <a:endParaRPr lang="en-US" dirty="0"/>
          </a:p>
        </p:txBody>
      </p:sp>
    </p:spTree>
    <p:extLst>
      <p:ext uri="{BB962C8B-B14F-4D97-AF65-F5344CB8AC3E}">
        <p14:creationId xmlns:p14="http://schemas.microsoft.com/office/powerpoint/2010/main" val="368763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a:t>
            </a:r>
          </a:p>
          <a:p>
            <a:pPr lvl="1"/>
            <a:r>
              <a:rPr lang="en-US" dirty="0" smtClean="0"/>
              <a:t>Sample: the mouse might have come from the bag of flour</a:t>
            </a:r>
          </a:p>
          <a:p>
            <a:pPr lvl="1"/>
            <a:endParaRPr lang="en-US" dirty="0"/>
          </a:p>
          <a:p>
            <a:pPr lvl="1"/>
            <a:endParaRPr lang="en-US" dirty="0" smtClean="0"/>
          </a:p>
          <a:p>
            <a:pPr marL="393192" lvl="1" indent="0">
              <a:buNone/>
            </a:pPr>
            <a:r>
              <a:rPr lang="en-US" dirty="0" smtClean="0"/>
              <a:t>2 </a:t>
            </a:r>
          </a:p>
          <a:p>
            <a:pPr marL="393192" lvl="1" indent="0">
              <a:buNone/>
            </a:pPr>
            <a:r>
              <a:rPr lang="en-US" dirty="0" smtClean="0"/>
              <a:t>Sample: place flour in an open container and in a sealed container in the cabinet. Watch them for several days to see if any mice appear.</a:t>
            </a:r>
            <a:endParaRPr lang="en-US" dirty="0"/>
          </a:p>
        </p:txBody>
      </p:sp>
      <p:sp>
        <p:nvSpPr>
          <p:cNvPr id="3" name="Title 2"/>
          <p:cNvSpPr>
            <a:spLocks noGrp="1"/>
          </p:cNvSpPr>
          <p:nvPr>
            <p:ph type="title"/>
          </p:nvPr>
        </p:nvSpPr>
        <p:spPr/>
        <p:txBody>
          <a:bodyPr/>
          <a:lstStyle/>
          <a:p>
            <a:r>
              <a:rPr lang="en-US" dirty="0"/>
              <a:t>Partner read </a:t>
            </a:r>
            <a:r>
              <a:rPr lang="en-US" dirty="0" err="1"/>
              <a:t>pg</a:t>
            </a:r>
            <a:r>
              <a:rPr lang="en-US" dirty="0"/>
              <a:t> 162 </a:t>
            </a:r>
            <a:r>
              <a:rPr lang="en-US" dirty="0" smtClean="0"/>
              <a:t>answers </a:t>
            </a:r>
            <a:endParaRPr lang="en-US" dirty="0"/>
          </a:p>
        </p:txBody>
      </p:sp>
    </p:spTree>
    <p:extLst>
      <p:ext uri="{BB962C8B-B14F-4D97-AF65-F5344CB8AC3E}">
        <p14:creationId xmlns:p14="http://schemas.microsoft.com/office/powerpoint/2010/main" val="17611512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1600s, an Italian doctor named Francesco </a:t>
            </a:r>
            <a:r>
              <a:rPr lang="en-US" dirty="0" err="1" smtClean="0"/>
              <a:t>Redi</a:t>
            </a:r>
            <a:r>
              <a:rPr lang="en-US" dirty="0" smtClean="0"/>
              <a:t> helped to disprove spontaneous generation.</a:t>
            </a:r>
          </a:p>
          <a:p>
            <a:endParaRPr lang="en-US" dirty="0"/>
          </a:p>
          <a:p>
            <a:r>
              <a:rPr lang="en-US" dirty="0" err="1" smtClean="0"/>
              <a:t>Redi</a:t>
            </a:r>
            <a:r>
              <a:rPr lang="en-US" dirty="0" smtClean="0"/>
              <a:t> designed </a:t>
            </a:r>
            <a:r>
              <a:rPr lang="en-US" u="sng" dirty="0" smtClean="0"/>
              <a:t>a controlled experiment to show that maggots, which </a:t>
            </a:r>
            <a:r>
              <a:rPr lang="en-US" dirty="0" smtClean="0"/>
              <a:t>develop into new flies, do not arise from decaying meat. In a </a:t>
            </a:r>
            <a:r>
              <a:rPr lang="en-US" b="1" dirty="0" smtClean="0"/>
              <a:t>controlled experiment</a:t>
            </a:r>
            <a:r>
              <a:rPr lang="en-US" dirty="0" smtClean="0"/>
              <a:t>, a scientist carries out a series of tests that are identical in every respect except for one factor</a:t>
            </a:r>
            <a:endParaRPr lang="en-US" dirty="0"/>
          </a:p>
        </p:txBody>
      </p:sp>
      <p:sp>
        <p:nvSpPr>
          <p:cNvPr id="3" name="Title 2"/>
          <p:cNvSpPr>
            <a:spLocks noGrp="1"/>
          </p:cNvSpPr>
          <p:nvPr>
            <p:ph type="title"/>
          </p:nvPr>
        </p:nvSpPr>
        <p:spPr/>
        <p:txBody>
          <a:bodyPr/>
          <a:lstStyle/>
          <a:p>
            <a:r>
              <a:rPr lang="en-US" dirty="0" err="1" smtClean="0"/>
              <a:t>Redi’s</a:t>
            </a:r>
            <a:r>
              <a:rPr lang="en-US" dirty="0" smtClean="0"/>
              <a:t> Experiments</a:t>
            </a:r>
            <a:endParaRPr lang="en-US" dirty="0"/>
          </a:p>
        </p:txBody>
      </p:sp>
    </p:spTree>
    <p:extLst>
      <p:ext uri="{BB962C8B-B14F-4D97-AF65-F5344CB8AC3E}">
        <p14:creationId xmlns:p14="http://schemas.microsoft.com/office/powerpoint/2010/main" val="3905178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all questions</a:t>
            </a:r>
            <a:endParaRPr lang="en-US" dirty="0"/>
          </a:p>
        </p:txBody>
      </p:sp>
      <p:sp>
        <p:nvSpPr>
          <p:cNvPr id="3" name="Title 2"/>
          <p:cNvSpPr>
            <a:spLocks noGrp="1"/>
          </p:cNvSpPr>
          <p:nvPr>
            <p:ph type="title"/>
          </p:nvPr>
        </p:nvSpPr>
        <p:spPr/>
        <p:txBody>
          <a:bodyPr/>
          <a:lstStyle/>
          <a:p>
            <a:r>
              <a:rPr lang="en-US" dirty="0"/>
              <a:t>Partner read </a:t>
            </a:r>
            <a:r>
              <a:rPr lang="en-US" dirty="0" err="1"/>
              <a:t>pg</a:t>
            </a:r>
            <a:r>
              <a:rPr lang="en-US" dirty="0"/>
              <a:t> 163</a:t>
            </a:r>
          </a:p>
        </p:txBody>
      </p:sp>
    </p:spTree>
    <p:extLst>
      <p:ext uri="{BB962C8B-B14F-4D97-AF65-F5344CB8AC3E}">
        <p14:creationId xmlns:p14="http://schemas.microsoft.com/office/powerpoint/2010/main" val="32925231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Even after </a:t>
            </a:r>
            <a:r>
              <a:rPr lang="en-US" dirty="0" err="1" smtClean="0"/>
              <a:t>Redi’s</a:t>
            </a:r>
            <a:r>
              <a:rPr lang="en-US" dirty="0" smtClean="0"/>
              <a:t> experiment, many people continued to believe in spontaneous generation.</a:t>
            </a:r>
          </a:p>
          <a:p>
            <a:endParaRPr lang="en-US" dirty="0"/>
          </a:p>
          <a:p>
            <a:r>
              <a:rPr lang="en-US" dirty="0" smtClean="0"/>
              <a:t>Mid 1800s Louis Pasteur designed another experiment to test SG. That experiment along with </a:t>
            </a:r>
            <a:r>
              <a:rPr lang="en-US" dirty="0" err="1" smtClean="0"/>
              <a:t>Redi’s</a:t>
            </a:r>
            <a:r>
              <a:rPr lang="en-US" dirty="0" smtClean="0"/>
              <a:t> work disproved spontaneous generation</a:t>
            </a:r>
            <a:endParaRPr lang="en-US" dirty="0"/>
          </a:p>
        </p:txBody>
      </p:sp>
      <p:sp>
        <p:nvSpPr>
          <p:cNvPr id="3" name="Title 2"/>
          <p:cNvSpPr>
            <a:spLocks noGrp="1"/>
          </p:cNvSpPr>
          <p:nvPr>
            <p:ph type="title"/>
          </p:nvPr>
        </p:nvSpPr>
        <p:spPr/>
        <p:txBody>
          <a:bodyPr/>
          <a:lstStyle/>
          <a:p>
            <a:r>
              <a:rPr lang="en-US" dirty="0" smtClean="0"/>
              <a:t>Pasteur’s Experiment</a:t>
            </a:r>
            <a:endParaRPr lang="en-US" dirty="0"/>
          </a:p>
        </p:txBody>
      </p:sp>
    </p:spTree>
    <p:extLst>
      <p:ext uri="{BB962C8B-B14F-4D97-AF65-F5344CB8AC3E}">
        <p14:creationId xmlns:p14="http://schemas.microsoft.com/office/powerpoint/2010/main" val="6570064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the figure 5 question and question 2a and 2b</a:t>
            </a:r>
            <a:endParaRPr lang="en-US" dirty="0"/>
          </a:p>
        </p:txBody>
      </p:sp>
      <p:sp>
        <p:nvSpPr>
          <p:cNvPr id="3" name="Title 2"/>
          <p:cNvSpPr>
            <a:spLocks noGrp="1"/>
          </p:cNvSpPr>
          <p:nvPr>
            <p:ph type="title"/>
          </p:nvPr>
        </p:nvSpPr>
        <p:spPr/>
        <p:txBody>
          <a:bodyPr/>
          <a:lstStyle/>
          <a:p>
            <a:r>
              <a:rPr lang="en-US" dirty="0"/>
              <a:t>Partner read </a:t>
            </a:r>
            <a:r>
              <a:rPr lang="en-US" dirty="0" err="1"/>
              <a:t>pg</a:t>
            </a:r>
            <a:r>
              <a:rPr lang="en-US" dirty="0"/>
              <a:t> </a:t>
            </a:r>
            <a:r>
              <a:rPr lang="en-US" dirty="0" smtClean="0"/>
              <a:t>164</a:t>
            </a:r>
            <a:endParaRPr lang="en-US" dirty="0"/>
          </a:p>
        </p:txBody>
      </p:sp>
    </p:spTree>
    <p:extLst>
      <p:ext uri="{BB962C8B-B14F-4D97-AF65-F5344CB8AC3E}">
        <p14:creationId xmlns:p14="http://schemas.microsoft.com/office/powerpoint/2010/main" val="21472210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All living things must satisfy their basic needs for food, water, living space, and stable internal conditions.</a:t>
            </a:r>
          </a:p>
          <a:p>
            <a:endParaRPr lang="en-US" dirty="0"/>
          </a:p>
          <a:p>
            <a:r>
              <a:rPr lang="en-US" dirty="0" smtClean="0"/>
              <a:t>Organisms differ in the ways they obtain energy. </a:t>
            </a:r>
          </a:p>
          <a:p>
            <a:pPr lvl="1"/>
            <a:r>
              <a:rPr lang="en-US" dirty="0" smtClean="0"/>
              <a:t>Some plants capture the sun’s energy and use it to make food</a:t>
            </a:r>
            <a:endParaRPr lang="en-US" dirty="0"/>
          </a:p>
        </p:txBody>
      </p:sp>
      <p:sp>
        <p:nvSpPr>
          <p:cNvPr id="3" name="Title 2"/>
          <p:cNvSpPr>
            <a:spLocks noGrp="1"/>
          </p:cNvSpPr>
          <p:nvPr>
            <p:ph type="title"/>
          </p:nvPr>
        </p:nvSpPr>
        <p:spPr/>
        <p:txBody>
          <a:bodyPr>
            <a:normAutofit fontScale="90000"/>
          </a:bodyPr>
          <a:lstStyle/>
          <a:p>
            <a:r>
              <a:rPr lang="en-US" dirty="0" smtClean="0"/>
              <a:t>What Do Living Things Need to Survive?</a:t>
            </a:r>
            <a:endParaRPr lang="en-US" dirty="0"/>
          </a:p>
        </p:txBody>
      </p:sp>
    </p:spTree>
    <p:extLst>
      <p:ext uri="{BB962C8B-B14F-4D97-AF65-F5344CB8AC3E}">
        <p14:creationId xmlns:p14="http://schemas.microsoft.com/office/powerpoint/2010/main" val="41505987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Organisms that make their own food are called </a:t>
            </a:r>
            <a:r>
              <a:rPr lang="en-US" b="1" dirty="0" smtClean="0"/>
              <a:t>autotrophs</a:t>
            </a:r>
            <a:r>
              <a:rPr lang="en-US" dirty="0" smtClean="0"/>
              <a:t>.</a:t>
            </a:r>
          </a:p>
          <a:p>
            <a:endParaRPr lang="en-US" dirty="0"/>
          </a:p>
          <a:p>
            <a:r>
              <a:rPr lang="en-US" dirty="0" smtClean="0"/>
              <a:t>Organisms that cannot make their own food are called </a:t>
            </a:r>
            <a:r>
              <a:rPr lang="en-US" b="1" dirty="0" smtClean="0"/>
              <a:t>heterotrophs</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a:t>What Do Living Things Need to Survive</a:t>
            </a:r>
            <a:r>
              <a:rPr lang="en-US" dirty="0" smtClean="0"/>
              <a:t>? Food</a:t>
            </a:r>
            <a:endParaRPr lang="en-US" dirty="0"/>
          </a:p>
        </p:txBody>
      </p:sp>
    </p:spTree>
    <p:extLst>
      <p:ext uri="{BB962C8B-B14F-4D97-AF65-F5344CB8AC3E}">
        <p14:creationId xmlns:p14="http://schemas.microsoft.com/office/powerpoint/2010/main" val="1767821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living things need water to survive.</a:t>
            </a:r>
          </a:p>
          <a:p>
            <a:endParaRPr lang="en-US" dirty="0"/>
          </a:p>
          <a:p>
            <a:r>
              <a:rPr lang="en-US" dirty="0" smtClean="0"/>
              <a:t>Organisms need water to obtain chemicals from their surroundings, break down food, grow, move substances within their bodies, and reproduce.</a:t>
            </a:r>
            <a:endParaRPr lang="en-US" dirty="0"/>
          </a:p>
        </p:txBody>
      </p:sp>
      <p:sp>
        <p:nvSpPr>
          <p:cNvPr id="3" name="Title 2"/>
          <p:cNvSpPr>
            <a:spLocks noGrp="1"/>
          </p:cNvSpPr>
          <p:nvPr>
            <p:ph type="title"/>
          </p:nvPr>
        </p:nvSpPr>
        <p:spPr/>
        <p:txBody>
          <a:bodyPr>
            <a:normAutofit fontScale="90000"/>
          </a:bodyPr>
          <a:lstStyle/>
          <a:p>
            <a:r>
              <a:rPr lang="en-US" dirty="0"/>
              <a:t>What Do Living Things Need to Survive</a:t>
            </a:r>
            <a:r>
              <a:rPr lang="en-US" dirty="0" smtClean="0"/>
              <a:t>? Water</a:t>
            </a:r>
            <a:endParaRPr lang="en-US" dirty="0"/>
          </a:p>
        </p:txBody>
      </p:sp>
    </p:spTree>
    <p:extLst>
      <p:ext uri="{BB962C8B-B14F-4D97-AF65-F5344CB8AC3E}">
        <p14:creationId xmlns:p14="http://schemas.microsoft.com/office/powerpoint/2010/main" val="2735019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Organisms live all around us; this includes yourself, benny the bunny, mealworms, or plants.</a:t>
            </a:r>
          </a:p>
          <a:p>
            <a:endParaRPr lang="en-US" dirty="0"/>
          </a:p>
          <a:p>
            <a:r>
              <a:rPr lang="en-US" dirty="0" smtClean="0"/>
              <a:t>Sometimes we forget about the other hidden organisms that live around us i.e. moss</a:t>
            </a:r>
            <a:endParaRPr lang="en-US" dirty="0"/>
          </a:p>
        </p:txBody>
      </p:sp>
      <p:sp>
        <p:nvSpPr>
          <p:cNvPr id="3" name="Title 2"/>
          <p:cNvSpPr>
            <a:spLocks noGrp="1"/>
          </p:cNvSpPr>
          <p:nvPr>
            <p:ph type="title"/>
          </p:nvPr>
        </p:nvSpPr>
        <p:spPr/>
        <p:txBody>
          <a:bodyPr>
            <a:normAutofit fontScale="90000"/>
          </a:bodyPr>
          <a:lstStyle/>
          <a:p>
            <a:r>
              <a:rPr lang="en-US" dirty="0" smtClean="0"/>
              <a:t>What are the characteristics of all living things?</a:t>
            </a:r>
            <a:endParaRPr lang="en-US" dirty="0"/>
          </a:p>
        </p:txBody>
      </p:sp>
    </p:spTree>
    <p:extLst>
      <p:ext uri="{BB962C8B-B14F-4D97-AF65-F5344CB8AC3E}">
        <p14:creationId xmlns:p14="http://schemas.microsoft.com/office/powerpoint/2010/main" val="36927061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water cycle</a:t>
            </a:r>
            <a:endParaRPr lang="en-US" dirty="0"/>
          </a:p>
        </p:txBody>
      </p:sp>
      <p:sp>
        <p:nvSpPr>
          <p:cNvPr id="3" name="Content Placeholder 2"/>
          <p:cNvSpPr>
            <a:spLocks noGrp="1"/>
          </p:cNvSpPr>
          <p:nvPr>
            <p:ph idx="1"/>
          </p:nvPr>
        </p:nvSpPr>
        <p:spPr/>
        <p:txBody>
          <a:bodyPr/>
          <a:lstStyle/>
          <a:p>
            <a:r>
              <a:rPr lang="en-US" dirty="0" smtClean="0"/>
              <a:t>Water is always moving on, through, and above Earth as it changes from one form to another in the </a:t>
            </a:r>
            <a:r>
              <a:rPr lang="en-US" b="1" dirty="0" smtClean="0"/>
              <a:t>water cycle</a:t>
            </a:r>
            <a:r>
              <a:rPr lang="en-US" dirty="0" smtClean="0"/>
              <a:t>.</a:t>
            </a:r>
          </a:p>
          <a:p>
            <a:endParaRPr lang="en-US" dirty="0"/>
          </a:p>
          <a:p>
            <a:r>
              <a:rPr lang="en-US" dirty="0" smtClean="0"/>
              <a:t>The </a:t>
            </a:r>
            <a:r>
              <a:rPr lang="en-US" b="1" dirty="0" smtClean="0"/>
              <a:t>water cycle </a:t>
            </a:r>
            <a:r>
              <a:rPr lang="en-US" dirty="0" smtClean="0"/>
              <a:t>is the repeated movement of water through the environment in different forms.</a:t>
            </a:r>
            <a:endParaRPr lang="en-US" dirty="0"/>
          </a:p>
        </p:txBody>
      </p:sp>
    </p:spTree>
    <p:extLst>
      <p:ext uri="{BB962C8B-B14F-4D97-AF65-F5344CB8AC3E}">
        <p14:creationId xmlns:p14="http://schemas.microsoft.com/office/powerpoint/2010/main" val="29587514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questions 3a and 3b and figure 7</a:t>
            </a:r>
            <a:endParaRPr lang="en-US" dirty="0"/>
          </a:p>
        </p:txBody>
      </p:sp>
      <p:sp>
        <p:nvSpPr>
          <p:cNvPr id="3" name="Title 2"/>
          <p:cNvSpPr>
            <a:spLocks noGrp="1"/>
          </p:cNvSpPr>
          <p:nvPr>
            <p:ph type="title"/>
          </p:nvPr>
        </p:nvSpPr>
        <p:spPr/>
        <p:txBody>
          <a:bodyPr/>
          <a:lstStyle/>
          <a:p>
            <a:r>
              <a:rPr lang="en-US" dirty="0"/>
              <a:t>Partner read </a:t>
            </a:r>
            <a:r>
              <a:rPr lang="en-US" dirty="0" err="1"/>
              <a:t>pg</a:t>
            </a:r>
            <a:r>
              <a:rPr lang="en-US" dirty="0"/>
              <a:t> </a:t>
            </a:r>
            <a:r>
              <a:rPr lang="en-US" dirty="0" smtClean="0"/>
              <a:t>166-167</a:t>
            </a:r>
            <a:endParaRPr lang="en-US" dirty="0"/>
          </a:p>
        </p:txBody>
      </p:sp>
    </p:spTree>
    <p:extLst>
      <p:ext uri="{BB962C8B-B14F-4D97-AF65-F5344CB8AC3E}">
        <p14:creationId xmlns:p14="http://schemas.microsoft.com/office/powerpoint/2010/main" val="42649090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organisms need a place to live (to get food and water and find shelter). </a:t>
            </a:r>
          </a:p>
          <a:p>
            <a:endParaRPr lang="en-US" dirty="0"/>
          </a:p>
          <a:p>
            <a:r>
              <a:rPr lang="en-US" dirty="0" smtClean="0"/>
              <a:t>Because there is a limited amount of space on Earth, some organisms must compete for space.</a:t>
            </a:r>
            <a:endParaRPr lang="en-US" dirty="0"/>
          </a:p>
        </p:txBody>
      </p:sp>
      <p:sp>
        <p:nvSpPr>
          <p:cNvPr id="3" name="Title 2"/>
          <p:cNvSpPr>
            <a:spLocks noGrp="1"/>
          </p:cNvSpPr>
          <p:nvPr>
            <p:ph type="title"/>
          </p:nvPr>
        </p:nvSpPr>
        <p:spPr/>
        <p:txBody>
          <a:bodyPr>
            <a:normAutofit fontScale="90000"/>
          </a:bodyPr>
          <a:lstStyle/>
          <a:p>
            <a:r>
              <a:rPr lang="en-US" dirty="0"/>
              <a:t>What Do Living Things Need to Survive</a:t>
            </a:r>
            <a:r>
              <a:rPr lang="en-US" dirty="0" smtClean="0"/>
              <a:t>? Living space</a:t>
            </a:r>
            <a:endParaRPr lang="en-US" dirty="0"/>
          </a:p>
        </p:txBody>
      </p:sp>
    </p:spTree>
    <p:extLst>
      <p:ext uri="{BB962C8B-B14F-4D97-AF65-F5344CB8AC3E}">
        <p14:creationId xmlns:p14="http://schemas.microsoft.com/office/powerpoint/2010/main" val="29010669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Organisms must be able to keep the conditions inside their bodies stable, even when conditions in their surroundings change significantly.</a:t>
            </a:r>
          </a:p>
          <a:p>
            <a:endParaRPr lang="en-US" dirty="0">
              <a:solidFill>
                <a:srgbClr val="FF0000"/>
              </a:solidFill>
            </a:endParaRPr>
          </a:p>
          <a:p>
            <a:r>
              <a:rPr lang="en-US" dirty="0" smtClean="0"/>
              <a:t>The maintenance of stable internal conditions is called </a:t>
            </a:r>
            <a:r>
              <a:rPr lang="en-US" b="1" dirty="0" smtClean="0"/>
              <a:t>homeostasis</a:t>
            </a:r>
            <a:r>
              <a:rPr lang="en-US" dirty="0" smtClean="0"/>
              <a:t>. </a:t>
            </a:r>
            <a:endParaRPr lang="en-US" dirty="0"/>
          </a:p>
        </p:txBody>
      </p:sp>
      <p:sp>
        <p:nvSpPr>
          <p:cNvPr id="3" name="Title 2"/>
          <p:cNvSpPr>
            <a:spLocks noGrp="1"/>
          </p:cNvSpPr>
          <p:nvPr>
            <p:ph type="title"/>
          </p:nvPr>
        </p:nvSpPr>
        <p:spPr/>
        <p:txBody>
          <a:bodyPr/>
          <a:lstStyle/>
          <a:p>
            <a:r>
              <a:rPr lang="en-US" dirty="0" smtClean="0"/>
              <a:t>Homeostasis</a:t>
            </a:r>
            <a:endParaRPr lang="en-US" dirty="0"/>
          </a:p>
        </p:txBody>
      </p:sp>
    </p:spTree>
    <p:extLst>
      <p:ext uri="{BB962C8B-B14F-4D97-AF65-F5344CB8AC3E}">
        <p14:creationId xmlns:p14="http://schemas.microsoft.com/office/powerpoint/2010/main" val="1236154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answer the figure 7 and 8 </a:t>
            </a:r>
            <a:r>
              <a:rPr lang="en-US" dirty="0" smtClean="0"/>
              <a:t>questions then answer questions 3a and 3b</a:t>
            </a:r>
            <a:endParaRPr lang="en-US" dirty="0"/>
          </a:p>
        </p:txBody>
      </p:sp>
      <p:sp>
        <p:nvSpPr>
          <p:cNvPr id="3" name="Title 2"/>
          <p:cNvSpPr>
            <a:spLocks noGrp="1"/>
          </p:cNvSpPr>
          <p:nvPr>
            <p:ph type="title"/>
          </p:nvPr>
        </p:nvSpPr>
        <p:spPr/>
        <p:txBody>
          <a:bodyPr>
            <a:normAutofit/>
          </a:bodyPr>
          <a:lstStyle/>
          <a:p>
            <a:r>
              <a:rPr lang="en-US" dirty="0" smtClean="0"/>
              <a:t>Partner read 166-167</a:t>
            </a:r>
            <a:endParaRPr lang="en-US" dirty="0"/>
          </a:p>
        </p:txBody>
      </p:sp>
    </p:spTree>
    <p:extLst>
      <p:ext uri="{BB962C8B-B14F-4D97-AF65-F5344CB8AC3E}">
        <p14:creationId xmlns:p14="http://schemas.microsoft.com/office/powerpoint/2010/main" val="35366690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https://app.discoveryeducation.com/search?Ntt=autotrophs&amp;N=4294939055</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2390158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Get out a highlighter or colored pen </a:t>
            </a:r>
          </a:p>
          <a:p>
            <a:pPr lvl="1"/>
            <a:r>
              <a:rPr lang="en-US" dirty="0" smtClean="0"/>
              <a:t>Remember what we highlight is what I pull the notes from and test questions!!!</a:t>
            </a:r>
            <a:endParaRPr lang="en-US" dirty="0"/>
          </a:p>
        </p:txBody>
      </p:sp>
      <p:sp>
        <p:nvSpPr>
          <p:cNvPr id="3" name="Title 2"/>
          <p:cNvSpPr>
            <a:spLocks noGrp="1"/>
          </p:cNvSpPr>
          <p:nvPr>
            <p:ph type="title"/>
          </p:nvPr>
        </p:nvSpPr>
        <p:spPr/>
        <p:txBody>
          <a:bodyPr/>
          <a:lstStyle/>
          <a:p>
            <a:r>
              <a:rPr lang="en-US" dirty="0" smtClean="0"/>
              <a:t>Lets Highlight It!!</a:t>
            </a:r>
            <a:endParaRPr lang="en-US" dirty="0"/>
          </a:p>
        </p:txBody>
      </p:sp>
      <p:pic>
        <p:nvPicPr>
          <p:cNvPr id="1026" name="Picture 2" descr="C:\Users\JVITALE\AppData\Local\Microsoft\Windows\Temporary Internet Files\Content.IE5\KZBVN87O\MP90040226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3429000"/>
            <a:ext cx="3901440" cy="2599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0629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the my planet diary</a:t>
            </a:r>
            <a:endParaRPr lang="en-US" dirty="0"/>
          </a:p>
        </p:txBody>
      </p:sp>
      <p:sp>
        <p:nvSpPr>
          <p:cNvPr id="3" name="Title 2"/>
          <p:cNvSpPr>
            <a:spLocks noGrp="1"/>
          </p:cNvSpPr>
          <p:nvPr>
            <p:ph type="title"/>
          </p:nvPr>
        </p:nvSpPr>
        <p:spPr/>
        <p:txBody>
          <a:bodyPr/>
          <a:lstStyle/>
          <a:p>
            <a:r>
              <a:rPr lang="en-US" dirty="0" smtClean="0"/>
              <a:t>Lesson 2 Starts here pg. 168</a:t>
            </a:r>
            <a:endParaRPr lang="en-US" dirty="0"/>
          </a:p>
        </p:txBody>
      </p:sp>
      <p:pic>
        <p:nvPicPr>
          <p:cNvPr id="5122" name="Picture 2" descr="C:\Program Files\Microsoft Office\MEDIA\CAGCAT10\j029323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9273" y="2851556"/>
            <a:ext cx="1565453" cy="1154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89425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Scientists have </a:t>
            </a:r>
            <a:r>
              <a:rPr lang="en-US" dirty="0" err="1" smtClean="0"/>
              <a:t>id’ed</a:t>
            </a:r>
            <a:r>
              <a:rPr lang="en-US" dirty="0" smtClean="0"/>
              <a:t> more than 1m kinds of organisms on Earth.</a:t>
            </a:r>
          </a:p>
          <a:p>
            <a:pPr lvl="1"/>
            <a:r>
              <a:rPr lang="en-US" dirty="0" smtClean="0"/>
              <a:t>So they put them into groups to be able to categorize them. </a:t>
            </a:r>
          </a:p>
          <a:p>
            <a:pPr lvl="1"/>
            <a:endParaRPr lang="en-US" dirty="0"/>
          </a:p>
          <a:p>
            <a:pPr marL="393192" lvl="1" indent="0">
              <a:buNone/>
            </a:pPr>
            <a:endParaRPr lang="en-US" dirty="0" smtClean="0"/>
          </a:p>
        </p:txBody>
      </p:sp>
      <p:sp>
        <p:nvSpPr>
          <p:cNvPr id="3" name="Title 2"/>
          <p:cNvSpPr>
            <a:spLocks noGrp="1"/>
          </p:cNvSpPr>
          <p:nvPr>
            <p:ph type="title"/>
          </p:nvPr>
        </p:nvSpPr>
        <p:spPr/>
        <p:txBody>
          <a:bodyPr>
            <a:normAutofit fontScale="90000"/>
          </a:bodyPr>
          <a:lstStyle/>
          <a:p>
            <a:r>
              <a:rPr lang="en-US" dirty="0" smtClean="0"/>
              <a:t>Why do biologists Classify Organisms?</a:t>
            </a:r>
            <a:endParaRPr lang="en-US" dirty="0"/>
          </a:p>
        </p:txBody>
      </p:sp>
      <p:pic>
        <p:nvPicPr>
          <p:cNvPr id="4098" name="Picture 2" descr="C:\Users\JVITALE\AppData\Local\Microsoft\Windows\Temporary Internet Files\Content.IE5\5Z89269O\MC90033258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2498141"/>
            <a:ext cx="1761134" cy="1861718"/>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JVITALE\AppData\Local\Microsoft\Windows\Temporary Internet Files\Content.IE5\QR33JX19\MC9001986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3392557"/>
            <a:ext cx="1668855" cy="2368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0880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Biologists group organisms based on similarities.</a:t>
            </a:r>
          </a:p>
          <a:p>
            <a:pPr marL="393192" lvl="1" indent="0">
              <a:buNone/>
            </a:pPr>
            <a:r>
              <a:rPr lang="en-US" dirty="0">
                <a:solidFill>
                  <a:srgbClr val="FF0000"/>
                </a:solidFill>
              </a:rPr>
              <a:t>Like a grocery store.</a:t>
            </a:r>
          </a:p>
          <a:p>
            <a:endParaRPr lang="en-US" dirty="0" smtClean="0"/>
          </a:p>
          <a:p>
            <a:r>
              <a:rPr lang="en-US" dirty="0" smtClean="0"/>
              <a:t>Classification is the process of grouping things based on their similarities.</a:t>
            </a:r>
          </a:p>
          <a:p>
            <a:pPr lvl="1"/>
            <a:r>
              <a:rPr lang="en-US" dirty="0" smtClean="0">
                <a:solidFill>
                  <a:srgbClr val="FF0000"/>
                </a:solidFill>
              </a:rPr>
              <a:t>Figure 1 on page 169</a:t>
            </a:r>
          </a:p>
          <a:p>
            <a:pPr marL="393192" lvl="1" indent="0">
              <a:buNone/>
            </a:pPr>
            <a:endParaRPr lang="en-US" dirty="0"/>
          </a:p>
        </p:txBody>
      </p:sp>
      <p:sp>
        <p:nvSpPr>
          <p:cNvPr id="3" name="Title 2"/>
          <p:cNvSpPr>
            <a:spLocks noGrp="1"/>
          </p:cNvSpPr>
          <p:nvPr>
            <p:ph type="title"/>
          </p:nvPr>
        </p:nvSpPr>
        <p:spPr/>
        <p:txBody>
          <a:bodyPr>
            <a:normAutofit fontScale="90000"/>
          </a:bodyPr>
          <a:lstStyle/>
          <a:p>
            <a:r>
              <a:rPr lang="en-US" dirty="0"/>
              <a:t>Why do biologists Classify Organisms?</a:t>
            </a:r>
          </a:p>
        </p:txBody>
      </p:sp>
      <p:pic>
        <p:nvPicPr>
          <p:cNvPr id="3075" name="Picture 3" descr="C:\Users\JVITALE\AppData\Local\Microsoft\Windows\Temporary Internet Files\Content.IE5\KZBVN87O\MC90043249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304800"/>
            <a:ext cx="1841500"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4190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living things share several important characteristics with all other living things.</a:t>
            </a:r>
          </a:p>
          <a:p>
            <a:endParaRPr lang="en-US" dirty="0"/>
          </a:p>
          <a:p>
            <a:r>
              <a:rPr lang="en-US" u="sng" dirty="0" smtClean="0"/>
              <a:t>All living things have a cellular organization, contain similar chemicals, use energy, respond to their surroundings, grow and develop, and reproduce.</a:t>
            </a:r>
            <a:endParaRPr lang="en-US" u="sng" dirty="0"/>
          </a:p>
        </p:txBody>
      </p:sp>
      <p:sp>
        <p:nvSpPr>
          <p:cNvPr id="3" name="Title 2"/>
          <p:cNvSpPr>
            <a:spLocks noGrp="1"/>
          </p:cNvSpPr>
          <p:nvPr>
            <p:ph type="title"/>
          </p:nvPr>
        </p:nvSpPr>
        <p:spPr/>
        <p:txBody>
          <a:bodyPr>
            <a:normAutofit fontScale="90000"/>
          </a:bodyPr>
          <a:lstStyle/>
          <a:p>
            <a:r>
              <a:rPr lang="en-US" dirty="0"/>
              <a:t>What are the characteristics of all living things?</a:t>
            </a:r>
          </a:p>
        </p:txBody>
      </p:sp>
    </p:spTree>
    <p:extLst>
      <p:ext uri="{BB962C8B-B14F-4D97-AF65-F5344CB8AC3E}">
        <p14:creationId xmlns:p14="http://schemas.microsoft.com/office/powerpoint/2010/main" val="32865311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the figure 1 question</a:t>
            </a:r>
            <a:endParaRPr lang="en-US" dirty="0"/>
          </a:p>
        </p:txBody>
      </p:sp>
      <p:sp>
        <p:nvSpPr>
          <p:cNvPr id="3" name="Title 2"/>
          <p:cNvSpPr>
            <a:spLocks noGrp="1"/>
          </p:cNvSpPr>
          <p:nvPr>
            <p:ph type="title"/>
          </p:nvPr>
        </p:nvSpPr>
        <p:spPr/>
        <p:txBody>
          <a:bodyPr/>
          <a:lstStyle/>
          <a:p>
            <a:r>
              <a:rPr lang="en-US" dirty="0" smtClean="0"/>
              <a:t>Partner read </a:t>
            </a:r>
            <a:r>
              <a:rPr lang="en-US" dirty="0" err="1" smtClean="0"/>
              <a:t>pg</a:t>
            </a:r>
            <a:r>
              <a:rPr lang="en-US" dirty="0" smtClean="0"/>
              <a:t> 169 </a:t>
            </a:r>
            <a:endParaRPr lang="en-US" dirty="0"/>
          </a:p>
        </p:txBody>
      </p:sp>
    </p:spTree>
    <p:extLst>
      <p:ext uri="{BB962C8B-B14F-4D97-AF65-F5344CB8AC3E}">
        <p14:creationId xmlns:p14="http://schemas.microsoft.com/office/powerpoint/2010/main" val="8849872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Sample answer: size, color, wing shape, leg length.</a:t>
            </a:r>
            <a:endParaRPr lang="en-US" dirty="0">
              <a:solidFill>
                <a:srgbClr val="FF0000"/>
              </a:solidFill>
            </a:endParaRPr>
          </a:p>
        </p:txBody>
      </p:sp>
      <p:sp>
        <p:nvSpPr>
          <p:cNvPr id="3" name="Title 2"/>
          <p:cNvSpPr>
            <a:spLocks noGrp="1"/>
          </p:cNvSpPr>
          <p:nvPr>
            <p:ph type="title"/>
          </p:nvPr>
        </p:nvSpPr>
        <p:spPr/>
        <p:txBody>
          <a:bodyPr/>
          <a:lstStyle/>
          <a:p>
            <a:r>
              <a:rPr lang="en-US" dirty="0"/>
              <a:t>Partner read </a:t>
            </a:r>
            <a:r>
              <a:rPr lang="en-US" dirty="0" err="1"/>
              <a:t>pg</a:t>
            </a:r>
            <a:r>
              <a:rPr lang="en-US" dirty="0"/>
              <a:t> 169 </a:t>
            </a:r>
          </a:p>
        </p:txBody>
      </p:sp>
    </p:spTree>
    <p:extLst>
      <p:ext uri="{BB962C8B-B14F-4D97-AF65-F5344CB8AC3E}">
        <p14:creationId xmlns:p14="http://schemas.microsoft.com/office/powerpoint/2010/main" val="24649510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Biologists use classification to organize living things into groups so that the organisms are easier to study</a:t>
            </a:r>
            <a:r>
              <a:rPr lang="en-US" dirty="0" smtClean="0"/>
              <a:t>.</a:t>
            </a:r>
          </a:p>
          <a:p>
            <a:r>
              <a:rPr lang="en-US" dirty="0" smtClean="0"/>
              <a:t>The scientific study of how organisms are classified is called </a:t>
            </a:r>
            <a:r>
              <a:rPr lang="en-US" b="1" dirty="0" smtClean="0"/>
              <a:t>taxonomy</a:t>
            </a:r>
            <a:r>
              <a:rPr lang="en-US" dirty="0" smtClean="0"/>
              <a:t>.</a:t>
            </a:r>
          </a:p>
          <a:p>
            <a:endParaRPr lang="en-US" dirty="0"/>
          </a:p>
          <a:p>
            <a:r>
              <a:rPr lang="en-US" dirty="0" smtClean="0"/>
              <a:t>Taxonomy is useful because once an organism is classified, a scientist knows a lot of information about that organism.</a:t>
            </a:r>
          </a:p>
          <a:p>
            <a:pPr lvl="1"/>
            <a:r>
              <a:rPr lang="en-US" dirty="0" smtClean="0">
                <a:solidFill>
                  <a:srgbClr val="FF0000"/>
                </a:solidFill>
              </a:rPr>
              <a:t>Crow example</a:t>
            </a:r>
            <a:endParaRPr lang="en-US" dirty="0">
              <a:solidFill>
                <a:srgbClr val="FF0000"/>
              </a:solidFill>
            </a:endParaRPr>
          </a:p>
        </p:txBody>
      </p:sp>
      <p:sp>
        <p:nvSpPr>
          <p:cNvPr id="3" name="Title 2"/>
          <p:cNvSpPr>
            <a:spLocks noGrp="1"/>
          </p:cNvSpPr>
          <p:nvPr>
            <p:ph type="title"/>
          </p:nvPr>
        </p:nvSpPr>
        <p:spPr/>
        <p:txBody>
          <a:bodyPr>
            <a:normAutofit fontScale="90000"/>
          </a:bodyPr>
          <a:lstStyle/>
          <a:p>
            <a:r>
              <a:rPr lang="en-US" dirty="0"/>
              <a:t>Why do biologists Classify Organisms?</a:t>
            </a:r>
          </a:p>
        </p:txBody>
      </p:sp>
      <p:pic>
        <p:nvPicPr>
          <p:cNvPr id="2050" name="Picture 2" descr="C:\Users\JVITALE\AppData\Local\Microsoft\Windows\Temporary Internet Files\Content.IE5\5Z89269O\MC9004414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4876800"/>
            <a:ext cx="1822450" cy="1822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90250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Taxonomy also involves naming organisms.</a:t>
            </a:r>
          </a:p>
          <a:p>
            <a:endParaRPr lang="en-US" dirty="0"/>
          </a:p>
          <a:p>
            <a:r>
              <a:rPr lang="en-US" dirty="0" smtClean="0"/>
              <a:t>Linnaeus devised a system of naming organisms that is still used today.</a:t>
            </a:r>
          </a:p>
          <a:p>
            <a:r>
              <a:rPr lang="en-US" dirty="0" smtClean="0"/>
              <a:t>He placed organisms in groups based on their observable features.</a:t>
            </a:r>
            <a:endParaRPr lang="en-US" dirty="0"/>
          </a:p>
        </p:txBody>
      </p:sp>
      <p:sp>
        <p:nvSpPr>
          <p:cNvPr id="3" name="Title 2"/>
          <p:cNvSpPr>
            <a:spLocks noGrp="1"/>
          </p:cNvSpPr>
          <p:nvPr>
            <p:ph type="title"/>
          </p:nvPr>
        </p:nvSpPr>
        <p:spPr/>
        <p:txBody>
          <a:bodyPr>
            <a:normAutofit fontScale="90000"/>
          </a:bodyPr>
          <a:lstStyle/>
          <a:p>
            <a:r>
              <a:rPr lang="en-US" dirty="0" smtClean="0"/>
              <a:t>The Naming System of Linnaeus</a:t>
            </a:r>
            <a:endParaRPr lang="en-US" dirty="0"/>
          </a:p>
        </p:txBody>
      </p:sp>
    </p:spTree>
    <p:extLst>
      <p:ext uri="{BB962C8B-B14F-4D97-AF65-F5344CB8AC3E}">
        <p14:creationId xmlns:p14="http://schemas.microsoft.com/office/powerpoint/2010/main" val="9311392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Each organism was given a unique, two-part scientific name. This system is called </a:t>
            </a:r>
            <a:r>
              <a:rPr lang="en-US" b="1" dirty="0" smtClean="0"/>
              <a:t>binomial</a:t>
            </a:r>
            <a:r>
              <a:rPr lang="en-US" dirty="0" smtClean="0"/>
              <a:t> </a:t>
            </a:r>
            <a:r>
              <a:rPr lang="en-US" b="1" dirty="0" smtClean="0"/>
              <a:t>nomenclature</a:t>
            </a:r>
            <a:r>
              <a:rPr lang="en-US" dirty="0" smtClean="0"/>
              <a:t>.</a:t>
            </a:r>
          </a:p>
          <a:p>
            <a:endParaRPr lang="en-US" dirty="0"/>
          </a:p>
          <a:p>
            <a:r>
              <a:rPr lang="en-US" dirty="0" smtClean="0"/>
              <a:t>Binomial means two names.</a:t>
            </a:r>
            <a:endParaRPr lang="en-US" dirty="0"/>
          </a:p>
        </p:txBody>
      </p:sp>
      <p:sp>
        <p:nvSpPr>
          <p:cNvPr id="3" name="Title 2"/>
          <p:cNvSpPr>
            <a:spLocks noGrp="1"/>
          </p:cNvSpPr>
          <p:nvPr>
            <p:ph type="title"/>
          </p:nvPr>
        </p:nvSpPr>
        <p:spPr/>
        <p:txBody>
          <a:bodyPr/>
          <a:lstStyle/>
          <a:p>
            <a:r>
              <a:rPr lang="en-US" dirty="0" smtClean="0"/>
              <a:t>Two-part name</a:t>
            </a:r>
            <a:endParaRPr lang="en-US" dirty="0"/>
          </a:p>
        </p:txBody>
      </p:sp>
    </p:spTree>
    <p:extLst>
      <p:ext uri="{BB962C8B-B14F-4D97-AF65-F5344CB8AC3E}">
        <p14:creationId xmlns:p14="http://schemas.microsoft.com/office/powerpoint/2010/main" val="6269743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first word in an organism’s scientific name is its genus.</a:t>
            </a:r>
          </a:p>
          <a:p>
            <a:endParaRPr lang="en-US" dirty="0"/>
          </a:p>
          <a:p>
            <a:r>
              <a:rPr lang="en-US" dirty="0" smtClean="0"/>
              <a:t>A </a:t>
            </a:r>
            <a:r>
              <a:rPr lang="en-US" b="1" dirty="0" smtClean="0"/>
              <a:t>genus</a:t>
            </a:r>
            <a:r>
              <a:rPr lang="en-US" dirty="0" smtClean="0"/>
              <a:t> is a classification grouping that contains similar, closely related organisms.</a:t>
            </a:r>
          </a:p>
          <a:p>
            <a:endParaRPr lang="en-US" dirty="0"/>
          </a:p>
          <a:p>
            <a:r>
              <a:rPr lang="en-US" i="1" dirty="0" smtClean="0"/>
              <a:t>Homo</a:t>
            </a:r>
            <a:r>
              <a:rPr lang="en-US" dirty="0" smtClean="0"/>
              <a:t> </a:t>
            </a:r>
            <a:r>
              <a:rPr lang="en-US" i="1" dirty="0" err="1" smtClean="0"/>
              <a:t>sapien</a:t>
            </a:r>
            <a:endParaRPr lang="en-US" i="1" dirty="0" smtClean="0"/>
          </a:p>
          <a:p>
            <a:pPr lvl="1"/>
            <a:r>
              <a:rPr lang="en-US" dirty="0" smtClean="0"/>
              <a:t>Homo is the genus name</a:t>
            </a:r>
          </a:p>
        </p:txBody>
      </p:sp>
      <p:sp>
        <p:nvSpPr>
          <p:cNvPr id="3" name="Title 2"/>
          <p:cNvSpPr>
            <a:spLocks noGrp="1"/>
          </p:cNvSpPr>
          <p:nvPr>
            <p:ph type="title"/>
          </p:nvPr>
        </p:nvSpPr>
        <p:spPr/>
        <p:txBody>
          <a:bodyPr/>
          <a:lstStyle/>
          <a:p>
            <a:r>
              <a:rPr lang="en-US" dirty="0" smtClean="0"/>
              <a:t>Genus and Species</a:t>
            </a:r>
            <a:endParaRPr lang="en-US" dirty="0"/>
          </a:p>
        </p:txBody>
      </p:sp>
    </p:spTree>
    <p:extLst>
      <p:ext uri="{BB962C8B-B14F-4D97-AF65-F5344CB8AC3E}">
        <p14:creationId xmlns:p14="http://schemas.microsoft.com/office/powerpoint/2010/main" val="9857651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second word in a scientific name often describes a distinctive feature of an organism, such as where it lives or its appearance.</a:t>
            </a:r>
          </a:p>
          <a:p>
            <a:endParaRPr lang="en-US" dirty="0"/>
          </a:p>
          <a:p>
            <a:r>
              <a:rPr lang="en-US" dirty="0" smtClean="0"/>
              <a:t>A </a:t>
            </a:r>
            <a:r>
              <a:rPr lang="en-US" b="1" dirty="0" smtClean="0"/>
              <a:t>species</a:t>
            </a:r>
            <a:r>
              <a:rPr lang="en-US" dirty="0" smtClean="0"/>
              <a:t> is a group of similar organisms that can mate with each other and produce offspring that can also mate and reproduce.</a:t>
            </a:r>
          </a:p>
          <a:p>
            <a:r>
              <a:rPr lang="en-US" i="1" dirty="0"/>
              <a:t>Homo</a:t>
            </a:r>
            <a:r>
              <a:rPr lang="en-US" dirty="0"/>
              <a:t> </a:t>
            </a:r>
            <a:r>
              <a:rPr lang="en-US" i="1" dirty="0" err="1"/>
              <a:t>sapien</a:t>
            </a:r>
            <a:endParaRPr lang="en-US" i="1" dirty="0"/>
          </a:p>
          <a:p>
            <a:pPr lvl="1"/>
            <a:r>
              <a:rPr lang="en-US" dirty="0" err="1" smtClean="0"/>
              <a:t>Sapien</a:t>
            </a:r>
            <a:r>
              <a:rPr lang="en-US" dirty="0" smtClean="0"/>
              <a:t> is </a:t>
            </a:r>
            <a:r>
              <a:rPr lang="en-US" dirty="0"/>
              <a:t>the </a:t>
            </a:r>
            <a:r>
              <a:rPr lang="en-US" dirty="0" smtClean="0"/>
              <a:t>species name</a:t>
            </a:r>
            <a:endParaRPr lang="en-US" dirty="0"/>
          </a:p>
          <a:p>
            <a:endParaRPr lang="en-US" dirty="0"/>
          </a:p>
        </p:txBody>
      </p:sp>
      <p:sp>
        <p:nvSpPr>
          <p:cNvPr id="3" name="Title 2"/>
          <p:cNvSpPr>
            <a:spLocks noGrp="1"/>
          </p:cNvSpPr>
          <p:nvPr>
            <p:ph type="title"/>
          </p:nvPr>
        </p:nvSpPr>
        <p:spPr/>
        <p:txBody>
          <a:bodyPr/>
          <a:lstStyle/>
          <a:p>
            <a:r>
              <a:rPr lang="en-US" dirty="0"/>
              <a:t>Genus and Species</a:t>
            </a:r>
          </a:p>
        </p:txBody>
      </p:sp>
    </p:spTree>
    <p:extLst>
      <p:ext uri="{BB962C8B-B14F-4D97-AF65-F5344CB8AC3E}">
        <p14:creationId xmlns:p14="http://schemas.microsoft.com/office/powerpoint/2010/main" val="40522615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the figure two question</a:t>
            </a:r>
            <a:endParaRPr lang="en-US" dirty="0"/>
          </a:p>
        </p:txBody>
      </p:sp>
      <p:sp>
        <p:nvSpPr>
          <p:cNvPr id="3" name="Title 2"/>
          <p:cNvSpPr>
            <a:spLocks noGrp="1"/>
          </p:cNvSpPr>
          <p:nvPr>
            <p:ph type="title"/>
          </p:nvPr>
        </p:nvSpPr>
        <p:spPr/>
        <p:txBody>
          <a:bodyPr/>
          <a:lstStyle/>
          <a:p>
            <a:r>
              <a:rPr lang="en-US" dirty="0" smtClean="0"/>
              <a:t>Partner read </a:t>
            </a:r>
            <a:r>
              <a:rPr lang="en-US" dirty="0" err="1" smtClean="0"/>
              <a:t>pg</a:t>
            </a:r>
            <a:r>
              <a:rPr lang="en-US" dirty="0" smtClean="0"/>
              <a:t> 170</a:t>
            </a:r>
            <a:endParaRPr lang="en-US" dirty="0"/>
          </a:p>
        </p:txBody>
      </p:sp>
    </p:spTree>
    <p:extLst>
      <p:ext uri="{BB962C8B-B14F-4D97-AF65-F5344CB8AC3E}">
        <p14:creationId xmlns:p14="http://schemas.microsoft.com/office/powerpoint/2010/main" val="37588055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sample: four legs, fur, sharp retractable claws, hunts other animals.</a:t>
            </a:r>
            <a:endParaRPr lang="en-US" dirty="0"/>
          </a:p>
        </p:txBody>
      </p:sp>
      <p:sp>
        <p:nvSpPr>
          <p:cNvPr id="3" name="Title 2"/>
          <p:cNvSpPr>
            <a:spLocks noGrp="1"/>
          </p:cNvSpPr>
          <p:nvPr>
            <p:ph type="title"/>
          </p:nvPr>
        </p:nvSpPr>
        <p:spPr/>
        <p:txBody>
          <a:bodyPr/>
          <a:lstStyle/>
          <a:p>
            <a:r>
              <a:rPr lang="en-US" dirty="0" smtClean="0"/>
              <a:t>Partner read </a:t>
            </a:r>
            <a:r>
              <a:rPr lang="en-US" dirty="0" err="1" smtClean="0"/>
              <a:t>pg</a:t>
            </a:r>
            <a:r>
              <a:rPr lang="en-US" dirty="0" smtClean="0"/>
              <a:t> 170</a:t>
            </a:r>
            <a:endParaRPr lang="en-US" dirty="0"/>
          </a:p>
        </p:txBody>
      </p:sp>
    </p:spTree>
    <p:extLst>
      <p:ext uri="{BB962C8B-B14F-4D97-AF65-F5344CB8AC3E}">
        <p14:creationId xmlns:p14="http://schemas.microsoft.com/office/powerpoint/2010/main" val="7816784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complete scientific name is written in italics. Only the first letter of the first word in the name is capitalized.</a:t>
            </a:r>
          </a:p>
          <a:p>
            <a:endParaRPr lang="en-US" dirty="0"/>
          </a:p>
          <a:p>
            <a:r>
              <a:rPr lang="en-US" dirty="0" smtClean="0"/>
              <a:t>Binomial nomenclature makes it easy for scientists to communicate about an organism because everyone uses the same scientific name</a:t>
            </a:r>
            <a:r>
              <a:rPr lang="en-US" dirty="0" smtClean="0"/>
              <a:t>.</a:t>
            </a:r>
          </a:p>
          <a:p>
            <a:r>
              <a:rPr lang="en-US" i="1" dirty="0">
                <a:solidFill>
                  <a:srgbClr val="FF0000"/>
                </a:solidFill>
              </a:rPr>
              <a:t>Homo</a:t>
            </a:r>
            <a:r>
              <a:rPr lang="en-US" dirty="0">
                <a:solidFill>
                  <a:srgbClr val="FF0000"/>
                </a:solidFill>
              </a:rPr>
              <a:t> </a:t>
            </a:r>
            <a:r>
              <a:rPr lang="en-US" i="1" dirty="0" err="1">
                <a:solidFill>
                  <a:srgbClr val="FF0000"/>
                </a:solidFill>
              </a:rPr>
              <a:t>sapien</a:t>
            </a:r>
            <a:endParaRPr lang="en-US" i="1" dirty="0">
              <a:solidFill>
                <a:srgbClr val="FF0000"/>
              </a:solidFill>
            </a:endParaRPr>
          </a:p>
          <a:p>
            <a:endParaRPr lang="en-US" dirty="0"/>
          </a:p>
        </p:txBody>
      </p:sp>
      <p:sp>
        <p:nvSpPr>
          <p:cNvPr id="3" name="Title 2"/>
          <p:cNvSpPr>
            <a:spLocks noGrp="1"/>
          </p:cNvSpPr>
          <p:nvPr>
            <p:ph type="title"/>
          </p:nvPr>
        </p:nvSpPr>
        <p:spPr/>
        <p:txBody>
          <a:bodyPr/>
          <a:lstStyle/>
          <a:p>
            <a:r>
              <a:rPr lang="en-US" dirty="0" smtClean="0"/>
              <a:t>Using Binomial Nomenclature</a:t>
            </a:r>
            <a:endParaRPr lang="en-US" dirty="0"/>
          </a:p>
        </p:txBody>
      </p:sp>
    </p:spTree>
    <p:extLst>
      <p:ext uri="{BB962C8B-B14F-4D97-AF65-F5344CB8AC3E}">
        <p14:creationId xmlns:p14="http://schemas.microsoft.com/office/powerpoint/2010/main" val="270858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the figure 1 questions (1&amp;2)</a:t>
            </a:r>
            <a:endParaRPr lang="en-US" dirty="0"/>
          </a:p>
        </p:txBody>
      </p:sp>
      <p:sp>
        <p:nvSpPr>
          <p:cNvPr id="3" name="Title 2"/>
          <p:cNvSpPr>
            <a:spLocks noGrp="1"/>
          </p:cNvSpPr>
          <p:nvPr>
            <p:ph type="title"/>
          </p:nvPr>
        </p:nvSpPr>
        <p:spPr/>
        <p:txBody>
          <a:bodyPr/>
          <a:lstStyle/>
          <a:p>
            <a:r>
              <a:rPr lang="en-US" dirty="0" smtClean="0"/>
              <a:t>Partner read 159 </a:t>
            </a:r>
            <a:endParaRPr lang="en-US" dirty="0"/>
          </a:p>
        </p:txBody>
      </p:sp>
    </p:spTree>
    <p:extLst>
      <p:ext uri="{BB962C8B-B14F-4D97-AF65-F5344CB8AC3E}">
        <p14:creationId xmlns:p14="http://schemas.microsoft.com/office/powerpoint/2010/main" val="13999385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a:t>
            </a:r>
          </a:p>
          <a:p>
            <a:pPr lvl="1"/>
            <a:r>
              <a:rPr lang="en-US" dirty="0" smtClean="0"/>
              <a:t>The figure 3 question</a:t>
            </a:r>
          </a:p>
          <a:p>
            <a:pPr lvl="1"/>
            <a:r>
              <a:rPr lang="en-US" dirty="0" smtClean="0"/>
              <a:t>1-3 do the math questions </a:t>
            </a:r>
          </a:p>
          <a:p>
            <a:pPr lvl="1"/>
            <a:r>
              <a:rPr lang="en-US" dirty="0" smtClean="0"/>
              <a:t>Assess your understanding 1a and 1b</a:t>
            </a:r>
            <a:endParaRPr lang="en-US" dirty="0"/>
          </a:p>
        </p:txBody>
      </p:sp>
      <p:sp>
        <p:nvSpPr>
          <p:cNvPr id="3" name="Title 2"/>
          <p:cNvSpPr>
            <a:spLocks noGrp="1"/>
          </p:cNvSpPr>
          <p:nvPr>
            <p:ph type="title"/>
          </p:nvPr>
        </p:nvSpPr>
        <p:spPr/>
        <p:txBody>
          <a:bodyPr>
            <a:normAutofit/>
          </a:bodyPr>
          <a:lstStyle/>
          <a:p>
            <a:r>
              <a:rPr lang="en-US" dirty="0" smtClean="0"/>
              <a:t>Partner read </a:t>
            </a:r>
            <a:r>
              <a:rPr lang="en-US" dirty="0" err="1" smtClean="0"/>
              <a:t>pg</a:t>
            </a:r>
            <a:r>
              <a:rPr lang="en-US" dirty="0" smtClean="0"/>
              <a:t> 171</a:t>
            </a:r>
            <a:endParaRPr lang="en-US" dirty="0"/>
          </a:p>
        </p:txBody>
      </p:sp>
    </p:spTree>
    <p:extLst>
      <p:ext uri="{BB962C8B-B14F-4D97-AF65-F5344CB8AC3E}">
        <p14:creationId xmlns:p14="http://schemas.microsoft.com/office/powerpoint/2010/main" val="410864616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Answer</a:t>
            </a:r>
          </a:p>
          <a:p>
            <a:pPr lvl="1"/>
            <a:r>
              <a:rPr lang="en-US" dirty="0" smtClean="0"/>
              <a:t>The figure 3 question</a:t>
            </a:r>
          </a:p>
          <a:p>
            <a:pPr lvl="2"/>
            <a:r>
              <a:rPr lang="en-US" dirty="0" smtClean="0">
                <a:solidFill>
                  <a:srgbClr val="FF0000"/>
                </a:solidFill>
              </a:rPr>
              <a:t>In italics, with the genus name capitalized</a:t>
            </a:r>
          </a:p>
          <a:p>
            <a:pPr lvl="1"/>
            <a:r>
              <a:rPr lang="en-US" dirty="0" smtClean="0"/>
              <a:t>1-3 do the math questions </a:t>
            </a:r>
          </a:p>
          <a:p>
            <a:pPr lvl="2"/>
            <a:r>
              <a:rPr lang="en-US" dirty="0" smtClean="0"/>
              <a:t>1 – </a:t>
            </a:r>
            <a:r>
              <a:rPr lang="en-US" dirty="0" smtClean="0">
                <a:solidFill>
                  <a:srgbClr val="FF0000"/>
                </a:solidFill>
              </a:rPr>
              <a:t>animals that fly</a:t>
            </a:r>
          </a:p>
          <a:p>
            <a:pPr lvl="2"/>
            <a:r>
              <a:rPr lang="en-US" dirty="0" smtClean="0"/>
              <a:t>2 – </a:t>
            </a:r>
            <a:r>
              <a:rPr lang="en-US" dirty="0" smtClean="0">
                <a:solidFill>
                  <a:srgbClr val="FF0000"/>
                </a:solidFill>
              </a:rPr>
              <a:t>78</a:t>
            </a:r>
          </a:p>
          <a:p>
            <a:pPr lvl="2"/>
            <a:r>
              <a:rPr lang="en-US" dirty="0" smtClean="0"/>
              <a:t>3 – </a:t>
            </a:r>
            <a:r>
              <a:rPr lang="en-US" dirty="0" smtClean="0">
                <a:solidFill>
                  <a:srgbClr val="FF0000"/>
                </a:solidFill>
              </a:rPr>
              <a:t>sample: animals that fly and walk (eagles, pigeons, gulls); animals that fly, walk, and swim (gulls); animals that hop and swim (frogs).</a:t>
            </a:r>
          </a:p>
          <a:p>
            <a:pPr lvl="1"/>
            <a:r>
              <a:rPr lang="en-US" dirty="0" smtClean="0"/>
              <a:t>Assess your understanding 1a and 1b</a:t>
            </a:r>
          </a:p>
          <a:p>
            <a:pPr lvl="2"/>
            <a:r>
              <a:rPr lang="en-US" dirty="0" smtClean="0"/>
              <a:t>1a – </a:t>
            </a:r>
            <a:r>
              <a:rPr lang="en-US" dirty="0" smtClean="0">
                <a:solidFill>
                  <a:srgbClr val="FF0000"/>
                </a:solidFill>
              </a:rPr>
              <a:t>taxonomy</a:t>
            </a:r>
          </a:p>
          <a:p>
            <a:pPr lvl="2"/>
            <a:r>
              <a:rPr lang="en-US" dirty="0" smtClean="0"/>
              <a:t>1b – </a:t>
            </a:r>
            <a:r>
              <a:rPr lang="en-US" dirty="0" smtClean="0">
                <a:solidFill>
                  <a:srgbClr val="FF0000"/>
                </a:solidFill>
              </a:rPr>
              <a:t>using scientific names makes it easy for scientists to communicate about organisms because everyone uses the same name for the same organism</a:t>
            </a:r>
            <a:endParaRPr lang="en-US" dirty="0">
              <a:solidFill>
                <a:srgbClr val="FF0000"/>
              </a:solidFill>
            </a:endParaRPr>
          </a:p>
        </p:txBody>
      </p:sp>
      <p:sp>
        <p:nvSpPr>
          <p:cNvPr id="3" name="Title 2"/>
          <p:cNvSpPr>
            <a:spLocks noGrp="1"/>
          </p:cNvSpPr>
          <p:nvPr>
            <p:ph type="title"/>
          </p:nvPr>
        </p:nvSpPr>
        <p:spPr/>
        <p:txBody>
          <a:bodyPr>
            <a:normAutofit/>
          </a:bodyPr>
          <a:lstStyle/>
          <a:p>
            <a:r>
              <a:rPr lang="en-US" dirty="0" smtClean="0"/>
              <a:t>Partner read </a:t>
            </a:r>
            <a:r>
              <a:rPr lang="en-US" dirty="0" err="1" smtClean="0"/>
              <a:t>pg</a:t>
            </a:r>
            <a:r>
              <a:rPr lang="en-US" dirty="0" smtClean="0"/>
              <a:t> 171</a:t>
            </a:r>
            <a:endParaRPr lang="en-US" dirty="0"/>
          </a:p>
        </p:txBody>
      </p:sp>
    </p:spTree>
    <p:extLst>
      <p:ext uri="{BB962C8B-B14F-4D97-AF65-F5344CB8AC3E}">
        <p14:creationId xmlns:p14="http://schemas.microsoft.com/office/powerpoint/2010/main" val="327249019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classification system that scientists use today is based on the contributions of Linnaeus</a:t>
            </a:r>
          </a:p>
          <a:p>
            <a:endParaRPr lang="en-US" dirty="0"/>
          </a:p>
          <a:p>
            <a:r>
              <a:rPr lang="en-US" dirty="0" smtClean="0"/>
              <a:t>Of course, organisms are not grouped by where they live, but by their shared characteristics.</a:t>
            </a:r>
          </a:p>
          <a:p>
            <a:endParaRPr lang="en-US" dirty="0"/>
          </a:p>
          <a:p>
            <a:r>
              <a:rPr lang="en-US" dirty="0" smtClean="0"/>
              <a:t>We group or organize all life on earth into groups </a:t>
            </a:r>
            <a:r>
              <a:rPr lang="en-US" dirty="0" smtClean="0"/>
              <a:t>which in </a:t>
            </a:r>
            <a:r>
              <a:rPr lang="en-US" dirty="0" smtClean="0"/>
              <a:t>turn is divided into more specific groups.</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smtClean="0"/>
              <a:t>What are the levels of Classification?</a:t>
            </a:r>
            <a:endParaRPr lang="en-US" dirty="0"/>
          </a:p>
        </p:txBody>
      </p:sp>
    </p:spTree>
    <p:extLst>
      <p:ext uri="{BB962C8B-B14F-4D97-AF65-F5344CB8AC3E}">
        <p14:creationId xmlns:p14="http://schemas.microsoft.com/office/powerpoint/2010/main" val="31228125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domain is the broadest level of organization. Within a domain, there are kingdoms. </a:t>
            </a:r>
          </a:p>
          <a:p>
            <a:r>
              <a:rPr lang="en-US" dirty="0" smtClean="0"/>
              <a:t>Within kingdoms, there are phyla. Within phyla are classes. Within classes are orders. Within order are families. Each family contains one or more genera. Finally, each genus contains one or more species. </a:t>
            </a:r>
            <a:endParaRPr lang="en-US" dirty="0"/>
          </a:p>
        </p:txBody>
      </p:sp>
      <p:sp>
        <p:nvSpPr>
          <p:cNvPr id="3" name="Title 2"/>
          <p:cNvSpPr>
            <a:spLocks noGrp="1"/>
          </p:cNvSpPr>
          <p:nvPr>
            <p:ph type="title"/>
          </p:nvPr>
        </p:nvSpPr>
        <p:spPr/>
        <p:txBody>
          <a:bodyPr>
            <a:normAutofit fontScale="90000"/>
          </a:bodyPr>
          <a:lstStyle/>
          <a:p>
            <a:r>
              <a:rPr lang="en-US" dirty="0"/>
              <a:t>What are the levels of Classification?</a:t>
            </a:r>
          </a:p>
        </p:txBody>
      </p:sp>
    </p:spTree>
    <p:extLst>
      <p:ext uri="{BB962C8B-B14F-4D97-AF65-F5344CB8AC3E}">
        <p14:creationId xmlns:p14="http://schemas.microsoft.com/office/powerpoint/2010/main" val="306552542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questions 1-5 on 172</a:t>
            </a:r>
          </a:p>
          <a:p>
            <a:r>
              <a:rPr lang="en-US" dirty="0" smtClean="0"/>
              <a:t>Questions will be asked about content on </a:t>
            </a:r>
            <a:r>
              <a:rPr lang="en-US" dirty="0" err="1" smtClean="0"/>
              <a:t>pg</a:t>
            </a:r>
            <a:r>
              <a:rPr lang="en-US" dirty="0" smtClean="0"/>
              <a:t> 173</a:t>
            </a:r>
            <a:endParaRPr lang="en-US" dirty="0"/>
          </a:p>
        </p:txBody>
      </p:sp>
      <p:sp>
        <p:nvSpPr>
          <p:cNvPr id="3" name="Title 2"/>
          <p:cNvSpPr>
            <a:spLocks noGrp="1"/>
          </p:cNvSpPr>
          <p:nvPr>
            <p:ph type="title"/>
          </p:nvPr>
        </p:nvSpPr>
        <p:spPr/>
        <p:txBody>
          <a:bodyPr/>
          <a:lstStyle/>
          <a:p>
            <a:r>
              <a:rPr lang="en-US" dirty="0" smtClean="0"/>
              <a:t>Partner read </a:t>
            </a:r>
            <a:r>
              <a:rPr lang="en-US" dirty="0" err="1" smtClean="0"/>
              <a:t>pg</a:t>
            </a:r>
            <a:r>
              <a:rPr lang="en-US" dirty="0" smtClean="0"/>
              <a:t> 172 and 173</a:t>
            </a:r>
            <a:endParaRPr lang="en-US" dirty="0"/>
          </a:p>
        </p:txBody>
      </p:sp>
    </p:spTree>
    <p:extLst>
      <p:ext uri="{BB962C8B-B14F-4D97-AF65-F5344CB8AC3E}">
        <p14:creationId xmlns:p14="http://schemas.microsoft.com/office/powerpoint/2010/main" val="24140239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Taxonomic key are useful tools that help determine the identity of organisms.</a:t>
            </a:r>
            <a:endParaRPr lang="en-US" dirty="0"/>
          </a:p>
        </p:txBody>
      </p:sp>
      <p:sp>
        <p:nvSpPr>
          <p:cNvPr id="3" name="Title 2"/>
          <p:cNvSpPr>
            <a:spLocks noGrp="1"/>
          </p:cNvSpPr>
          <p:nvPr>
            <p:ph type="title"/>
          </p:nvPr>
        </p:nvSpPr>
        <p:spPr/>
        <p:txBody>
          <a:bodyPr/>
          <a:lstStyle/>
          <a:p>
            <a:r>
              <a:rPr lang="en-US" dirty="0" smtClean="0"/>
              <a:t>How are taxonomic keys useful</a:t>
            </a:r>
            <a:endParaRPr lang="en-US" dirty="0"/>
          </a:p>
        </p:txBody>
      </p:sp>
    </p:spTree>
    <p:extLst>
      <p:ext uri="{BB962C8B-B14F-4D97-AF65-F5344CB8AC3E}">
        <p14:creationId xmlns:p14="http://schemas.microsoft.com/office/powerpoint/2010/main" val="140056882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Partner read </a:t>
            </a:r>
            <a:r>
              <a:rPr lang="en-US" dirty="0" err="1" smtClean="0"/>
              <a:t>pg</a:t>
            </a:r>
            <a:r>
              <a:rPr lang="en-US" dirty="0" smtClean="0"/>
              <a:t> 174-175</a:t>
            </a:r>
            <a:endParaRPr lang="en-US" dirty="0"/>
          </a:p>
        </p:txBody>
      </p:sp>
    </p:spTree>
    <p:extLst>
      <p:ext uri="{BB962C8B-B14F-4D97-AF65-F5344CB8AC3E}">
        <p14:creationId xmlns:p14="http://schemas.microsoft.com/office/powerpoint/2010/main" val="303178958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smtClean="0"/>
              <a:t>Lesson 3: Read the my planet diary from </a:t>
            </a:r>
            <a:r>
              <a:rPr lang="en-US" dirty="0" err="1" smtClean="0"/>
              <a:t>pg</a:t>
            </a:r>
            <a:r>
              <a:rPr lang="en-US" dirty="0" smtClean="0"/>
              <a:t> 176 and complete the question by yourself (silent mode)</a:t>
            </a:r>
            <a:endParaRPr lang="en-US" dirty="0"/>
          </a:p>
        </p:txBody>
      </p:sp>
    </p:spTree>
    <p:extLst>
      <p:ext uri="{BB962C8B-B14F-4D97-AF65-F5344CB8AC3E}">
        <p14:creationId xmlns:p14="http://schemas.microsoft.com/office/powerpoint/2010/main" val="356645681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Today, a three-domain system of classification is commonly used.</a:t>
            </a:r>
          </a:p>
          <a:p>
            <a:endParaRPr lang="en-US" dirty="0"/>
          </a:p>
          <a:p>
            <a:r>
              <a:rPr lang="en-US" dirty="0" smtClean="0"/>
              <a:t>The three domains are Bacteria, Archaea, and Eukarya.</a:t>
            </a:r>
          </a:p>
          <a:p>
            <a:endParaRPr lang="en-US" dirty="0"/>
          </a:p>
          <a:p>
            <a:r>
              <a:rPr lang="en-US" dirty="0" smtClean="0"/>
              <a:t>Organisms are placed into domains and kingdoms based on their cell type, their ability to make food, and the number of cells in their bodies</a:t>
            </a:r>
          </a:p>
        </p:txBody>
      </p:sp>
      <p:sp>
        <p:nvSpPr>
          <p:cNvPr id="3" name="Title 2"/>
          <p:cNvSpPr>
            <a:spLocks noGrp="1"/>
          </p:cNvSpPr>
          <p:nvPr>
            <p:ph type="title"/>
          </p:nvPr>
        </p:nvSpPr>
        <p:spPr/>
        <p:txBody>
          <a:bodyPr>
            <a:normAutofit fontScale="90000"/>
          </a:bodyPr>
          <a:lstStyle/>
          <a:p>
            <a:r>
              <a:rPr lang="en-US" dirty="0" smtClean="0"/>
              <a:t>How are organisms classified into domains and kingdoms?</a:t>
            </a:r>
            <a:endParaRPr lang="en-US" dirty="0"/>
          </a:p>
        </p:txBody>
      </p:sp>
    </p:spTree>
    <p:extLst>
      <p:ext uri="{BB962C8B-B14F-4D97-AF65-F5344CB8AC3E}">
        <p14:creationId xmlns:p14="http://schemas.microsoft.com/office/powerpoint/2010/main" val="8023567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Although you may not know it, </a:t>
            </a:r>
            <a:r>
              <a:rPr lang="en-US" dirty="0" smtClean="0"/>
              <a:t>members of the domain Bacteria are all around you.</a:t>
            </a:r>
          </a:p>
          <a:p>
            <a:endParaRPr lang="en-US" dirty="0"/>
          </a:p>
          <a:p>
            <a:r>
              <a:rPr lang="en-US" dirty="0" smtClean="0"/>
              <a:t>You can find them on the surfaces you touch and inside your body. Some bacteria are autotrophs, while others are heterotrophs.</a:t>
            </a:r>
          </a:p>
          <a:p>
            <a:endParaRPr lang="en-US" dirty="0"/>
          </a:p>
          <a:p>
            <a:r>
              <a:rPr lang="en-US" dirty="0" smtClean="0"/>
              <a:t>Members of the domain bacteria are called </a:t>
            </a:r>
            <a:r>
              <a:rPr lang="en-US" b="1" dirty="0" smtClean="0"/>
              <a:t>prokaryotes</a:t>
            </a:r>
            <a:r>
              <a:rPr lang="en-US" dirty="0" smtClean="0"/>
              <a:t>.</a:t>
            </a:r>
            <a:endParaRPr lang="en-US" dirty="0"/>
          </a:p>
        </p:txBody>
      </p:sp>
      <p:sp>
        <p:nvSpPr>
          <p:cNvPr id="3" name="Title 2"/>
          <p:cNvSpPr>
            <a:spLocks noGrp="1"/>
          </p:cNvSpPr>
          <p:nvPr>
            <p:ph type="title"/>
          </p:nvPr>
        </p:nvSpPr>
        <p:spPr/>
        <p:txBody>
          <a:bodyPr/>
          <a:lstStyle/>
          <a:p>
            <a:r>
              <a:rPr lang="en-US" dirty="0" smtClean="0"/>
              <a:t>Domain Bacteria</a:t>
            </a:r>
            <a:endParaRPr lang="en-US" dirty="0"/>
          </a:p>
        </p:txBody>
      </p:sp>
    </p:spTree>
    <p:extLst>
      <p:ext uri="{BB962C8B-B14F-4D97-AF65-F5344CB8AC3E}">
        <p14:creationId xmlns:p14="http://schemas.microsoft.com/office/powerpoint/2010/main" val="2387767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a:t>
            </a:r>
          </a:p>
          <a:p>
            <a:pPr lvl="1"/>
            <a:r>
              <a:rPr lang="en-US" dirty="0"/>
              <a:t>A,B,C,D</a:t>
            </a:r>
            <a:endParaRPr lang="en-US" dirty="0" smtClean="0"/>
          </a:p>
          <a:p>
            <a:r>
              <a:rPr lang="en-US" dirty="0" smtClean="0"/>
              <a:t>2</a:t>
            </a:r>
          </a:p>
          <a:p>
            <a:pPr lvl="1"/>
            <a:r>
              <a:rPr lang="en-US" dirty="0" smtClean="0"/>
              <a:t>Answers will vary</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a:t>Partner read 159 </a:t>
            </a:r>
            <a:r>
              <a:rPr lang="en-US" dirty="0" smtClean="0"/>
              <a:t>answers </a:t>
            </a:r>
            <a:endParaRPr lang="en-US" dirty="0"/>
          </a:p>
        </p:txBody>
      </p:sp>
    </p:spTree>
    <p:extLst>
      <p:ext uri="{BB962C8B-B14F-4D97-AF65-F5344CB8AC3E}">
        <p14:creationId xmlns:p14="http://schemas.microsoft.com/office/powerpoint/2010/main" val="1982443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Prokaryotes</a:t>
            </a:r>
            <a:r>
              <a:rPr lang="en-US" dirty="0" smtClean="0"/>
              <a:t> are unicellular organisms whose cells lack a nucleus</a:t>
            </a:r>
          </a:p>
          <a:p>
            <a:endParaRPr lang="en-US" dirty="0"/>
          </a:p>
          <a:p>
            <a:endParaRPr lang="en-US" dirty="0"/>
          </a:p>
        </p:txBody>
      </p:sp>
      <p:sp>
        <p:nvSpPr>
          <p:cNvPr id="3" name="Title 2"/>
          <p:cNvSpPr>
            <a:spLocks noGrp="1"/>
          </p:cNvSpPr>
          <p:nvPr>
            <p:ph type="title"/>
          </p:nvPr>
        </p:nvSpPr>
        <p:spPr/>
        <p:txBody>
          <a:bodyPr/>
          <a:lstStyle/>
          <a:p>
            <a:r>
              <a:rPr lang="en-US" dirty="0" smtClean="0"/>
              <a:t>Domain Bacteria </a:t>
            </a:r>
            <a:r>
              <a:rPr lang="en-US" dirty="0" err="1" smtClean="0"/>
              <a:t>Con’d</a:t>
            </a:r>
            <a:endParaRPr lang="en-US" dirty="0"/>
          </a:p>
        </p:txBody>
      </p:sp>
    </p:spTree>
    <p:extLst>
      <p:ext uri="{BB962C8B-B14F-4D97-AF65-F5344CB8AC3E}">
        <p14:creationId xmlns:p14="http://schemas.microsoft.com/office/powerpoint/2010/main" val="7540566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Archaea means ancient.</a:t>
            </a:r>
          </a:p>
          <a:p>
            <a:endParaRPr lang="en-US" dirty="0"/>
          </a:p>
          <a:p>
            <a:r>
              <a:rPr lang="en-US" dirty="0" smtClean="0"/>
              <a:t>Like bacteria, archaea are unicellular prokaryotes. And like bacteria, some archaea are autotrophs and others are heterotrophs.</a:t>
            </a:r>
          </a:p>
          <a:p>
            <a:endParaRPr lang="en-US" dirty="0"/>
          </a:p>
          <a:p>
            <a:r>
              <a:rPr lang="en-US" dirty="0" smtClean="0"/>
              <a:t>Archaea are in their own domain because of their chemical makeup. It differs also in cell structure.</a:t>
            </a:r>
            <a:endParaRPr lang="en-US" dirty="0"/>
          </a:p>
        </p:txBody>
      </p:sp>
      <p:sp>
        <p:nvSpPr>
          <p:cNvPr id="3" name="Title 2"/>
          <p:cNvSpPr>
            <a:spLocks noGrp="1"/>
          </p:cNvSpPr>
          <p:nvPr>
            <p:ph type="title"/>
          </p:nvPr>
        </p:nvSpPr>
        <p:spPr/>
        <p:txBody>
          <a:bodyPr/>
          <a:lstStyle/>
          <a:p>
            <a:r>
              <a:rPr lang="en-US" dirty="0" smtClean="0"/>
              <a:t>Domain Archaea</a:t>
            </a:r>
            <a:endParaRPr lang="en-US" dirty="0"/>
          </a:p>
        </p:txBody>
      </p:sp>
    </p:spTree>
    <p:extLst>
      <p:ext uri="{BB962C8B-B14F-4D97-AF65-F5344CB8AC3E}">
        <p14:creationId xmlns:p14="http://schemas.microsoft.com/office/powerpoint/2010/main" val="1374151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fontScale="90000"/>
          </a:bodyPr>
          <a:lstStyle/>
          <a:p>
            <a:r>
              <a:rPr lang="en-US" dirty="0" smtClean="0"/>
              <a:t>Partner read </a:t>
            </a:r>
            <a:r>
              <a:rPr lang="en-US" dirty="0" err="1" smtClean="0"/>
              <a:t>pg</a:t>
            </a:r>
            <a:r>
              <a:rPr lang="en-US" dirty="0" smtClean="0"/>
              <a:t> 177 answer the figure 2 question</a:t>
            </a:r>
            <a:endParaRPr lang="en-US" dirty="0"/>
          </a:p>
        </p:txBody>
      </p:sp>
    </p:spTree>
    <p:extLst>
      <p:ext uri="{BB962C8B-B14F-4D97-AF65-F5344CB8AC3E}">
        <p14:creationId xmlns:p14="http://schemas.microsoft.com/office/powerpoint/2010/main" val="31353953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Organisms in the Eukarya domain are eukaryotes; organisms with cells that contain a nuclei.</a:t>
            </a:r>
          </a:p>
          <a:p>
            <a:endParaRPr lang="en-US" dirty="0"/>
          </a:p>
          <a:p>
            <a:r>
              <a:rPr lang="en-US" dirty="0" smtClean="0"/>
              <a:t>Scientists classify organisms in the domain </a:t>
            </a:r>
            <a:r>
              <a:rPr lang="en-US" dirty="0" err="1" smtClean="0"/>
              <a:t>Eurkarya</a:t>
            </a:r>
            <a:r>
              <a:rPr lang="en-US" dirty="0" smtClean="0"/>
              <a:t> into one of four kingdoms: </a:t>
            </a:r>
            <a:r>
              <a:rPr lang="en-US" dirty="0" err="1" smtClean="0"/>
              <a:t>protists</a:t>
            </a:r>
            <a:r>
              <a:rPr lang="en-US" dirty="0" smtClean="0"/>
              <a:t>, fungi, plants, or animals.</a:t>
            </a:r>
            <a:endParaRPr lang="en-US" dirty="0"/>
          </a:p>
        </p:txBody>
      </p:sp>
      <p:sp>
        <p:nvSpPr>
          <p:cNvPr id="3" name="Title 2"/>
          <p:cNvSpPr>
            <a:spLocks noGrp="1"/>
          </p:cNvSpPr>
          <p:nvPr>
            <p:ph type="title"/>
          </p:nvPr>
        </p:nvSpPr>
        <p:spPr/>
        <p:txBody>
          <a:bodyPr/>
          <a:lstStyle/>
          <a:p>
            <a:r>
              <a:rPr lang="en-US" dirty="0" smtClean="0"/>
              <a:t>Domain </a:t>
            </a:r>
            <a:r>
              <a:rPr lang="en-US" dirty="0" err="1" smtClean="0"/>
              <a:t>Eurkarya</a:t>
            </a:r>
            <a:endParaRPr lang="en-US" dirty="0"/>
          </a:p>
        </p:txBody>
      </p:sp>
    </p:spTree>
    <p:extLst>
      <p:ext uri="{BB962C8B-B14F-4D97-AF65-F5344CB8AC3E}">
        <p14:creationId xmlns:p14="http://schemas.microsoft.com/office/powerpoint/2010/main" val="17787133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a:t>
            </a:r>
            <a:r>
              <a:rPr lang="en-US" dirty="0" err="1" smtClean="0"/>
              <a:t>protist</a:t>
            </a:r>
            <a:r>
              <a:rPr lang="en-US" dirty="0" smtClean="0"/>
              <a:t> is any eukaryotic organism that cannot be classified as a fungus, plant, or animal.</a:t>
            </a:r>
            <a:endParaRPr lang="en-US" dirty="0"/>
          </a:p>
        </p:txBody>
      </p:sp>
      <p:sp>
        <p:nvSpPr>
          <p:cNvPr id="3" name="Title 2"/>
          <p:cNvSpPr>
            <a:spLocks noGrp="1"/>
          </p:cNvSpPr>
          <p:nvPr>
            <p:ph type="title"/>
          </p:nvPr>
        </p:nvSpPr>
        <p:spPr/>
        <p:txBody>
          <a:bodyPr/>
          <a:lstStyle/>
          <a:p>
            <a:r>
              <a:rPr lang="en-US" dirty="0" err="1" smtClean="0"/>
              <a:t>Protists</a:t>
            </a:r>
            <a:endParaRPr lang="en-US" dirty="0"/>
          </a:p>
        </p:txBody>
      </p:sp>
    </p:spTree>
    <p:extLst>
      <p:ext uri="{BB962C8B-B14F-4D97-AF65-F5344CB8AC3E}">
        <p14:creationId xmlns:p14="http://schemas.microsoft.com/office/powerpoint/2010/main" val="35209480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Mushrooms, molds, and mildew are all fungi.</a:t>
            </a:r>
          </a:p>
          <a:p>
            <a:endParaRPr lang="en-US" dirty="0"/>
          </a:p>
          <a:p>
            <a:r>
              <a:rPr lang="en-US" dirty="0" smtClean="0"/>
              <a:t>The majority of fungi are multicellular eukaryotes.</a:t>
            </a:r>
          </a:p>
          <a:p>
            <a:endParaRPr lang="en-US" dirty="0"/>
          </a:p>
          <a:p>
            <a:r>
              <a:rPr lang="en-US" dirty="0" smtClean="0"/>
              <a:t>A few, such as the yeast used in baking, are unicellular eukaryotes.</a:t>
            </a:r>
            <a:endParaRPr lang="en-US" dirty="0"/>
          </a:p>
        </p:txBody>
      </p:sp>
      <p:sp>
        <p:nvSpPr>
          <p:cNvPr id="3" name="Title 2"/>
          <p:cNvSpPr>
            <a:spLocks noGrp="1"/>
          </p:cNvSpPr>
          <p:nvPr>
            <p:ph type="title"/>
          </p:nvPr>
        </p:nvSpPr>
        <p:spPr/>
        <p:txBody>
          <a:bodyPr/>
          <a:lstStyle/>
          <a:p>
            <a:r>
              <a:rPr lang="en-US" dirty="0" smtClean="0"/>
              <a:t>Fungi </a:t>
            </a:r>
            <a:endParaRPr lang="en-US" dirty="0"/>
          </a:p>
        </p:txBody>
      </p:sp>
    </p:spTree>
    <p:extLst>
      <p:ext uri="{BB962C8B-B14F-4D97-AF65-F5344CB8AC3E}">
        <p14:creationId xmlns:p14="http://schemas.microsoft.com/office/powerpoint/2010/main" val="82521758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Plants are all multicellular eukaryotes, and most live on land.</a:t>
            </a:r>
          </a:p>
          <a:p>
            <a:endParaRPr lang="en-US" dirty="0"/>
          </a:p>
          <a:p>
            <a:r>
              <a:rPr lang="en-US" dirty="0" smtClean="0"/>
              <a:t>Plants are autotrophs. Plants provide food for most of the heterotrophs on land.</a:t>
            </a:r>
          </a:p>
          <a:p>
            <a:endParaRPr lang="en-US" dirty="0"/>
          </a:p>
          <a:p>
            <a:r>
              <a:rPr lang="en-US" dirty="0" smtClean="0"/>
              <a:t>Some plants produce flowers, while others do not.</a:t>
            </a:r>
            <a:endParaRPr lang="en-US" dirty="0"/>
          </a:p>
        </p:txBody>
      </p:sp>
      <p:sp>
        <p:nvSpPr>
          <p:cNvPr id="3" name="Title 2"/>
          <p:cNvSpPr>
            <a:spLocks noGrp="1"/>
          </p:cNvSpPr>
          <p:nvPr>
            <p:ph type="title"/>
          </p:nvPr>
        </p:nvSpPr>
        <p:spPr/>
        <p:txBody>
          <a:bodyPr/>
          <a:lstStyle/>
          <a:p>
            <a:r>
              <a:rPr lang="en-US" dirty="0" smtClean="0"/>
              <a:t>Plants</a:t>
            </a:r>
            <a:endParaRPr lang="en-US" dirty="0"/>
          </a:p>
        </p:txBody>
      </p:sp>
    </p:spTree>
    <p:extLst>
      <p:ext uri="{BB962C8B-B14F-4D97-AF65-F5344CB8AC3E}">
        <p14:creationId xmlns:p14="http://schemas.microsoft.com/office/powerpoint/2010/main" val="355174764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animals are multicellular eukaryotes. </a:t>
            </a:r>
          </a:p>
          <a:p>
            <a:endParaRPr lang="en-US" dirty="0"/>
          </a:p>
          <a:p>
            <a:r>
              <a:rPr lang="en-US" dirty="0" smtClean="0"/>
              <a:t>All animals are heterotrophs.</a:t>
            </a:r>
          </a:p>
          <a:p>
            <a:endParaRPr lang="en-US" dirty="0"/>
          </a:p>
          <a:p>
            <a:endParaRPr lang="en-US" dirty="0" smtClean="0"/>
          </a:p>
          <a:p>
            <a:r>
              <a:rPr lang="en-US" dirty="0" smtClean="0"/>
              <a:t>Animals have different adaptations that allow them to locate food, capture it, eat it, and digest it.</a:t>
            </a:r>
            <a:endParaRPr lang="en-US" dirty="0"/>
          </a:p>
        </p:txBody>
      </p:sp>
      <p:sp>
        <p:nvSpPr>
          <p:cNvPr id="3" name="Title 2"/>
          <p:cNvSpPr>
            <a:spLocks noGrp="1"/>
          </p:cNvSpPr>
          <p:nvPr>
            <p:ph type="title"/>
          </p:nvPr>
        </p:nvSpPr>
        <p:spPr/>
        <p:txBody>
          <a:bodyPr/>
          <a:lstStyle/>
          <a:p>
            <a:r>
              <a:rPr lang="en-US" dirty="0" smtClean="0"/>
              <a:t>Animals </a:t>
            </a:r>
            <a:endParaRPr lang="en-US" dirty="0"/>
          </a:p>
        </p:txBody>
      </p:sp>
    </p:spTree>
    <p:extLst>
      <p:ext uri="{BB962C8B-B14F-4D97-AF65-F5344CB8AC3E}">
        <p14:creationId xmlns:p14="http://schemas.microsoft.com/office/powerpoint/2010/main" val="53944676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Highlights pg176</a:t>
            </a:r>
            <a:endParaRPr lang="en-US" dirty="0"/>
          </a:p>
        </p:txBody>
      </p:sp>
    </p:spTree>
    <p:extLst>
      <p:ext uri="{BB962C8B-B14F-4D97-AF65-F5344CB8AC3E}">
        <p14:creationId xmlns:p14="http://schemas.microsoft.com/office/powerpoint/2010/main" val="374766268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r>
              <a:rPr lang="en-US" dirty="0" smtClean="0"/>
              <a:t>Lesson 4</a:t>
            </a:r>
            <a:endParaRPr lang="en-US" dirty="0"/>
          </a:p>
        </p:txBody>
      </p:sp>
    </p:spTree>
    <p:extLst>
      <p:ext uri="{BB962C8B-B14F-4D97-AF65-F5344CB8AC3E}">
        <p14:creationId xmlns:p14="http://schemas.microsoft.com/office/powerpoint/2010/main" val="1641173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solidFill>
                  <a:srgbClr val="FF0000"/>
                </a:solidFill>
              </a:rPr>
              <a:t>All organisms are made of small building blocks called cells</a:t>
            </a:r>
          </a:p>
          <a:p>
            <a:endParaRPr lang="en-US" dirty="0">
              <a:solidFill>
                <a:srgbClr val="FF0000"/>
              </a:solidFill>
            </a:endParaRPr>
          </a:p>
          <a:p>
            <a:r>
              <a:rPr lang="en-US" dirty="0" smtClean="0">
                <a:solidFill>
                  <a:srgbClr val="FF0000"/>
                </a:solidFill>
              </a:rPr>
              <a:t>A </a:t>
            </a:r>
            <a:r>
              <a:rPr lang="en-US" b="1" dirty="0" smtClean="0">
                <a:solidFill>
                  <a:srgbClr val="FF0000"/>
                </a:solidFill>
              </a:rPr>
              <a:t>cell</a:t>
            </a:r>
            <a:r>
              <a:rPr lang="en-US" dirty="0" smtClean="0">
                <a:solidFill>
                  <a:srgbClr val="FF0000"/>
                </a:solidFill>
              </a:rPr>
              <a:t> is the basic unit of structure and function in an organism.</a:t>
            </a:r>
          </a:p>
          <a:p>
            <a:endParaRPr lang="en-US" dirty="0">
              <a:solidFill>
                <a:srgbClr val="FF0000"/>
              </a:solidFill>
            </a:endParaRPr>
          </a:p>
          <a:p>
            <a:r>
              <a:rPr lang="en-US" dirty="0" smtClean="0">
                <a:solidFill>
                  <a:srgbClr val="FF0000"/>
                </a:solidFill>
              </a:rPr>
              <a:t>Single-celled organisms are </a:t>
            </a:r>
            <a:r>
              <a:rPr lang="en-US" b="1" dirty="0" smtClean="0">
                <a:solidFill>
                  <a:srgbClr val="FF0000"/>
                </a:solidFill>
              </a:rPr>
              <a:t>unicellular</a:t>
            </a:r>
            <a:r>
              <a:rPr lang="en-US" dirty="0" smtClean="0">
                <a:solidFill>
                  <a:srgbClr val="FF0000"/>
                </a:solidFill>
              </a:rPr>
              <a:t> organisms.</a:t>
            </a:r>
          </a:p>
          <a:p>
            <a:endParaRPr lang="en-US" dirty="0" smtClean="0">
              <a:solidFill>
                <a:srgbClr val="FF0000"/>
              </a:solidFill>
            </a:endParaRPr>
          </a:p>
          <a:p>
            <a:r>
              <a:rPr lang="en-US" dirty="0" smtClean="0">
                <a:solidFill>
                  <a:srgbClr val="FF0000"/>
                </a:solidFill>
              </a:rPr>
              <a:t>Organisms that are composed of many cells are </a:t>
            </a:r>
            <a:r>
              <a:rPr lang="en-US" b="1" dirty="0" smtClean="0">
                <a:solidFill>
                  <a:srgbClr val="FF0000"/>
                </a:solidFill>
              </a:rPr>
              <a:t>multicellular</a:t>
            </a:r>
            <a:r>
              <a:rPr lang="en-US" dirty="0" smtClean="0">
                <a:solidFill>
                  <a:srgbClr val="FF0000"/>
                </a:solidFill>
              </a:rPr>
              <a:t>.</a:t>
            </a:r>
            <a:endParaRPr lang="en-US" dirty="0">
              <a:solidFill>
                <a:srgbClr val="FF0000"/>
              </a:solidFill>
            </a:endParaRPr>
          </a:p>
        </p:txBody>
      </p:sp>
      <p:sp>
        <p:nvSpPr>
          <p:cNvPr id="3" name="Title 2"/>
          <p:cNvSpPr>
            <a:spLocks noGrp="1"/>
          </p:cNvSpPr>
          <p:nvPr>
            <p:ph type="title"/>
          </p:nvPr>
        </p:nvSpPr>
        <p:spPr/>
        <p:txBody>
          <a:bodyPr>
            <a:normAutofit/>
          </a:bodyPr>
          <a:lstStyle/>
          <a:p>
            <a:r>
              <a:rPr lang="en-US" dirty="0" smtClean="0"/>
              <a:t>Cellular Organization </a:t>
            </a:r>
            <a:r>
              <a:rPr lang="en-US" dirty="0" err="1" smtClean="0"/>
              <a:t>pg</a:t>
            </a:r>
            <a:r>
              <a:rPr lang="en-US" smtClean="0"/>
              <a:t> 160</a:t>
            </a:r>
            <a:endParaRPr lang="en-US"/>
          </a:p>
        </p:txBody>
      </p:sp>
    </p:spTree>
    <p:extLst>
      <p:ext uri="{BB962C8B-B14F-4D97-AF65-F5344CB8AC3E}">
        <p14:creationId xmlns:p14="http://schemas.microsoft.com/office/powerpoint/2010/main" val="359809762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Answer the question</a:t>
            </a:r>
            <a:endParaRPr lang="en-US" dirty="0"/>
          </a:p>
        </p:txBody>
      </p:sp>
      <p:sp>
        <p:nvSpPr>
          <p:cNvPr id="3" name="Title 2"/>
          <p:cNvSpPr>
            <a:spLocks noGrp="1"/>
          </p:cNvSpPr>
          <p:nvPr>
            <p:ph type="title"/>
          </p:nvPr>
        </p:nvSpPr>
        <p:spPr/>
        <p:txBody>
          <a:bodyPr>
            <a:normAutofit fontScale="90000"/>
          </a:bodyPr>
          <a:lstStyle/>
          <a:p>
            <a:r>
              <a:rPr lang="en-US" dirty="0" smtClean="0"/>
              <a:t>Read the my planet diary </a:t>
            </a:r>
            <a:r>
              <a:rPr lang="en-US" dirty="0" err="1" smtClean="0"/>
              <a:t>pg</a:t>
            </a:r>
            <a:r>
              <a:rPr lang="en-US" dirty="0" smtClean="0"/>
              <a:t> 180</a:t>
            </a:r>
            <a:endParaRPr lang="en-US" dirty="0"/>
          </a:p>
        </p:txBody>
      </p:sp>
    </p:spTree>
    <p:extLst>
      <p:ext uri="{BB962C8B-B14F-4D97-AF65-F5344CB8AC3E}">
        <p14:creationId xmlns:p14="http://schemas.microsoft.com/office/powerpoint/2010/main" val="370967433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When Linnaeus developed his classification system, people thought that species never changed.</a:t>
            </a:r>
          </a:p>
          <a:p>
            <a:endParaRPr lang="en-US" dirty="0"/>
          </a:p>
          <a:p>
            <a:r>
              <a:rPr lang="en-US" dirty="0" smtClean="0"/>
              <a:t>In 1859, a British naturalist named Charles Darwin published an explanation for how species could change over time.</a:t>
            </a:r>
          </a:p>
          <a:p>
            <a:endParaRPr lang="en-US" dirty="0"/>
          </a:p>
          <a:p>
            <a:r>
              <a:rPr lang="en-US" dirty="0" smtClean="0"/>
              <a:t>The process of change over time is called evolution.</a:t>
            </a:r>
            <a:endParaRPr lang="en-US" dirty="0"/>
          </a:p>
        </p:txBody>
      </p:sp>
      <p:sp>
        <p:nvSpPr>
          <p:cNvPr id="3" name="Title 2"/>
          <p:cNvSpPr>
            <a:spLocks noGrp="1"/>
          </p:cNvSpPr>
          <p:nvPr>
            <p:ph type="title"/>
          </p:nvPr>
        </p:nvSpPr>
        <p:spPr/>
        <p:txBody>
          <a:bodyPr>
            <a:normAutofit fontScale="90000"/>
          </a:bodyPr>
          <a:lstStyle/>
          <a:p>
            <a:r>
              <a:rPr lang="en-US" dirty="0" smtClean="0"/>
              <a:t>How are Evolution and Classification Related?</a:t>
            </a:r>
            <a:endParaRPr lang="en-US" dirty="0"/>
          </a:p>
        </p:txBody>
      </p:sp>
    </p:spTree>
    <p:extLst>
      <p:ext uri="{BB962C8B-B14F-4D97-AF65-F5344CB8AC3E}">
        <p14:creationId xmlns:p14="http://schemas.microsoft.com/office/powerpoint/2010/main" val="119205892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Darwin thought that evolution occurs by means of natural selection.</a:t>
            </a:r>
          </a:p>
          <a:p>
            <a:endParaRPr lang="en-US" dirty="0"/>
          </a:p>
          <a:p>
            <a:r>
              <a:rPr lang="en-US" b="1" dirty="0" smtClean="0"/>
              <a:t>Natural selection </a:t>
            </a:r>
            <a:r>
              <a:rPr lang="en-US" dirty="0" smtClean="0"/>
              <a:t>is the process by which individuals that are better adapted to their environment are more likely to survive and reproduce than other members of the same species.</a:t>
            </a:r>
            <a:endParaRPr lang="en-US" dirty="0"/>
          </a:p>
        </p:txBody>
      </p:sp>
      <p:sp>
        <p:nvSpPr>
          <p:cNvPr id="3" name="Title 2"/>
          <p:cNvSpPr>
            <a:spLocks noGrp="1"/>
          </p:cNvSpPr>
          <p:nvPr>
            <p:ph type="title"/>
          </p:nvPr>
        </p:nvSpPr>
        <p:spPr/>
        <p:txBody>
          <a:bodyPr>
            <a:normAutofit fontScale="90000"/>
          </a:bodyPr>
          <a:lstStyle/>
          <a:p>
            <a:r>
              <a:rPr lang="en-US" dirty="0"/>
              <a:t>How are Evolution and Classification Related?</a:t>
            </a:r>
          </a:p>
        </p:txBody>
      </p:sp>
    </p:spTree>
    <p:extLst>
      <p:ext uri="{BB962C8B-B14F-4D97-AF65-F5344CB8AC3E}">
        <p14:creationId xmlns:p14="http://schemas.microsoft.com/office/powerpoint/2010/main" val="30950619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Scientists now understand that certain organisms may be similar because they share a common ancestor and an evolutionary history.</a:t>
            </a:r>
          </a:p>
          <a:p>
            <a:endParaRPr lang="en-US" dirty="0"/>
          </a:p>
          <a:p>
            <a:r>
              <a:rPr lang="en-US" dirty="0" smtClean="0"/>
              <a:t>Species with similar evolutionary histories are classified more closely together.</a:t>
            </a:r>
            <a:endParaRPr lang="en-US" dirty="0"/>
          </a:p>
        </p:txBody>
      </p:sp>
      <p:sp>
        <p:nvSpPr>
          <p:cNvPr id="3" name="Title 2"/>
          <p:cNvSpPr>
            <a:spLocks noGrp="1"/>
          </p:cNvSpPr>
          <p:nvPr>
            <p:ph type="title"/>
          </p:nvPr>
        </p:nvSpPr>
        <p:spPr/>
        <p:txBody>
          <a:bodyPr>
            <a:normAutofit fontScale="90000"/>
          </a:bodyPr>
          <a:lstStyle/>
          <a:p>
            <a:r>
              <a:rPr lang="en-US" dirty="0"/>
              <a:t>How are Evolution and Classification Related?</a:t>
            </a:r>
          </a:p>
        </p:txBody>
      </p:sp>
    </p:spTree>
    <p:extLst>
      <p:ext uri="{BB962C8B-B14F-4D97-AF65-F5344CB8AC3E}">
        <p14:creationId xmlns:p14="http://schemas.microsoft.com/office/powerpoint/2010/main" val="1533164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cells of living things are made of chemicals.</a:t>
            </a:r>
          </a:p>
          <a:p>
            <a:endParaRPr lang="en-US" dirty="0"/>
          </a:p>
          <a:p>
            <a:r>
              <a:rPr lang="en-US" dirty="0" smtClean="0"/>
              <a:t>The most abundant chemical in cells is water. Other chemicals are; carbs, proteins, lipids, and nucleic acids.</a:t>
            </a:r>
          </a:p>
          <a:p>
            <a:pPr lvl="1"/>
            <a:r>
              <a:rPr lang="en-US" dirty="0" smtClean="0"/>
              <a:t>Nucleic acids – are the genetic materials of cells. The chemical instructions that cells need to carry out the functions of life.</a:t>
            </a:r>
            <a:endParaRPr lang="en-US" dirty="0"/>
          </a:p>
        </p:txBody>
      </p:sp>
      <p:sp>
        <p:nvSpPr>
          <p:cNvPr id="3" name="Title 2"/>
          <p:cNvSpPr>
            <a:spLocks noGrp="1"/>
          </p:cNvSpPr>
          <p:nvPr>
            <p:ph type="title"/>
          </p:nvPr>
        </p:nvSpPr>
        <p:spPr/>
        <p:txBody>
          <a:bodyPr>
            <a:normAutofit fontScale="90000"/>
          </a:bodyPr>
          <a:lstStyle/>
          <a:p>
            <a:r>
              <a:rPr lang="en-US" dirty="0" smtClean="0"/>
              <a:t>Characteristics of Living Things.</a:t>
            </a:r>
            <a:endParaRPr lang="en-US" dirty="0"/>
          </a:p>
        </p:txBody>
      </p:sp>
    </p:spTree>
    <p:extLst>
      <p:ext uri="{BB962C8B-B14F-4D97-AF65-F5344CB8AC3E}">
        <p14:creationId xmlns:p14="http://schemas.microsoft.com/office/powerpoint/2010/main" val="2320722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normAutofit fontScale="90000"/>
          </a:bodyPr>
          <a:lstStyle/>
          <a:p>
            <a:r>
              <a:rPr lang="en-US" dirty="0" smtClean="0"/>
              <a:t>Where do we get our energy from</a:t>
            </a:r>
            <a:endParaRPr lang="en-US" dirty="0"/>
          </a:p>
        </p:txBody>
      </p:sp>
      <p:pic>
        <p:nvPicPr>
          <p:cNvPr id="1026" name="Picture 2" descr="C:\Users\JVITALE\AppData\Local\Microsoft\Windows\Temporary Internet Files\Content.IE5\GQI8Z1RD\MC90044149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428" y="1600428"/>
            <a:ext cx="3657143" cy="36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06800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167246</TotalTime>
  <Words>2290</Words>
  <Application>Microsoft Office PowerPoint</Application>
  <PresentationFormat>On-screen Show (4:3)</PresentationFormat>
  <Paragraphs>277</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Concourse</vt:lpstr>
      <vt:lpstr>Chapter 5</vt:lpstr>
      <vt:lpstr>Stop Mr. Vitale we need to do the my planet dairy on page one hundred and fifty 8</vt:lpstr>
      <vt:lpstr>What are the characteristics of all living things?</vt:lpstr>
      <vt:lpstr>What are the characteristics of all living things?</vt:lpstr>
      <vt:lpstr>Partner read 159 </vt:lpstr>
      <vt:lpstr>Partner read 159 answers </vt:lpstr>
      <vt:lpstr>Cellular Organization pg 160</vt:lpstr>
      <vt:lpstr>Characteristics of Living Things.</vt:lpstr>
      <vt:lpstr>Where do we get our energy from</vt:lpstr>
      <vt:lpstr>Energy Use</vt:lpstr>
      <vt:lpstr>Partner read pg 160</vt:lpstr>
      <vt:lpstr>Partner read pg 160 Answer</vt:lpstr>
      <vt:lpstr>Video Time</vt:lpstr>
      <vt:lpstr>Partner read 161 </vt:lpstr>
      <vt:lpstr>Partner read 161 </vt:lpstr>
      <vt:lpstr>Response to surroundings (stimuli)</vt:lpstr>
      <vt:lpstr>Response to surroundings (stimuli)</vt:lpstr>
      <vt:lpstr>Growth and Development</vt:lpstr>
      <vt:lpstr>Reproduction</vt:lpstr>
      <vt:lpstr>Where do living things come from? </vt:lpstr>
      <vt:lpstr>Partner read pg 162 </vt:lpstr>
      <vt:lpstr>Partner read pg 162 answers </vt:lpstr>
      <vt:lpstr>Redi’s Experiments</vt:lpstr>
      <vt:lpstr>Partner read pg 163</vt:lpstr>
      <vt:lpstr>Pasteur’s Experiment</vt:lpstr>
      <vt:lpstr>Partner read pg 164</vt:lpstr>
      <vt:lpstr>What Do Living Things Need to Survive?</vt:lpstr>
      <vt:lpstr>What Do Living Things Need to Survive? Food</vt:lpstr>
      <vt:lpstr>What Do Living Things Need to Survive? Water</vt:lpstr>
      <vt:lpstr>The water cycle</vt:lpstr>
      <vt:lpstr>Partner read pg 166-167</vt:lpstr>
      <vt:lpstr>What Do Living Things Need to Survive? Living space</vt:lpstr>
      <vt:lpstr>Homeostasis</vt:lpstr>
      <vt:lpstr>Partner read 166-167</vt:lpstr>
      <vt:lpstr>PowerPoint Presentation</vt:lpstr>
      <vt:lpstr>Lets Highlight It!!</vt:lpstr>
      <vt:lpstr>Lesson 2 Starts here pg. 168</vt:lpstr>
      <vt:lpstr>Why do biologists Classify Organisms?</vt:lpstr>
      <vt:lpstr>Why do biologists Classify Organisms?</vt:lpstr>
      <vt:lpstr>Partner read pg 169 </vt:lpstr>
      <vt:lpstr>Partner read pg 169 </vt:lpstr>
      <vt:lpstr>Why do biologists Classify Organisms?</vt:lpstr>
      <vt:lpstr>The Naming System of Linnaeus</vt:lpstr>
      <vt:lpstr>Two-part name</vt:lpstr>
      <vt:lpstr>Genus and Species</vt:lpstr>
      <vt:lpstr>Genus and Species</vt:lpstr>
      <vt:lpstr>Partner read pg 170</vt:lpstr>
      <vt:lpstr>Partner read pg 170</vt:lpstr>
      <vt:lpstr>Using Binomial Nomenclature</vt:lpstr>
      <vt:lpstr>Partner read pg 171</vt:lpstr>
      <vt:lpstr>Partner read pg 171</vt:lpstr>
      <vt:lpstr>What are the levels of Classification?</vt:lpstr>
      <vt:lpstr>What are the levels of Classification?</vt:lpstr>
      <vt:lpstr>Partner read pg 172 and 173</vt:lpstr>
      <vt:lpstr>How are taxonomic keys useful</vt:lpstr>
      <vt:lpstr>Partner read pg 174-175</vt:lpstr>
      <vt:lpstr>Lesson 3: Read the my planet diary from pg 176 and complete the question by yourself (silent mode)</vt:lpstr>
      <vt:lpstr>How are organisms classified into domains and kingdoms?</vt:lpstr>
      <vt:lpstr>Domain Bacteria</vt:lpstr>
      <vt:lpstr>Domain Bacteria Con’d</vt:lpstr>
      <vt:lpstr>Domain Archaea</vt:lpstr>
      <vt:lpstr>Partner read pg 177 answer the figure 2 question</vt:lpstr>
      <vt:lpstr>Domain Eurkarya</vt:lpstr>
      <vt:lpstr>Protists</vt:lpstr>
      <vt:lpstr>Fungi </vt:lpstr>
      <vt:lpstr>Plants</vt:lpstr>
      <vt:lpstr>Animals </vt:lpstr>
      <vt:lpstr>Highlights pg176</vt:lpstr>
      <vt:lpstr>Lesson 4</vt:lpstr>
      <vt:lpstr>Read the my planet diary pg 180</vt:lpstr>
      <vt:lpstr>How are Evolution and Classification Related?</vt:lpstr>
      <vt:lpstr>How are Evolution and Classification Related?</vt:lpstr>
      <vt:lpstr>How are Evolution and Classification Related?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Oem</dc:creator>
  <cp:lastModifiedBy>Oem</cp:lastModifiedBy>
  <cp:revision>59</cp:revision>
  <cp:lastPrinted>2018-11-14T15:07:36Z</cp:lastPrinted>
  <dcterms:created xsi:type="dcterms:W3CDTF">2014-11-11T19:25:15Z</dcterms:created>
  <dcterms:modified xsi:type="dcterms:W3CDTF">2018-11-30T15:05:51Z</dcterms:modified>
</cp:coreProperties>
</file>